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9" r:id="rId1"/>
  </p:sldMasterIdLst>
  <p:notesMasterIdLst>
    <p:notesMasterId r:id="rId10"/>
  </p:notesMasterIdLst>
  <p:sldIdLst>
    <p:sldId id="256" r:id="rId2"/>
    <p:sldId id="257" r:id="rId3"/>
    <p:sldId id="266" r:id="rId4"/>
    <p:sldId id="264" r:id="rId5"/>
    <p:sldId id="259" r:id="rId6"/>
    <p:sldId id="258" r:id="rId7"/>
    <p:sldId id="262" r:id="rId8"/>
    <p:sldId id="265" r:id="rId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7" d="100"/>
          <a:sy n="67" d="100"/>
        </p:scale>
        <p:origin x="43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6F7F1002-D1B5-495C-A500-13A67BE0BD0F}" type="datetimeFigureOut">
              <a:rPr lang="en-US" smtClean="0"/>
              <a:t>9/5/2022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6B66C717-2C65-486E-95F4-6EC27D325D84}" type="slidenum">
              <a:rPr lang="en-US" smtClean="0"/>
              <a:t>‹#›</a:t>
            </a:fld>
            <a:endParaRPr lang="en-US"/>
          </a:p>
        </p:txBody>
      </p:sp>
    </p:spTree>
    <p:extLst>
      <p:ext uri="{BB962C8B-B14F-4D97-AF65-F5344CB8AC3E}">
        <p14:creationId xmlns:p14="http://schemas.microsoft.com/office/powerpoint/2010/main" val="243764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66C717-2C65-486E-95F4-6EC27D325D84}" type="slidenum">
              <a:rPr lang="en-US" smtClean="0"/>
              <a:t>4</a:t>
            </a:fld>
            <a:endParaRPr lang="en-US"/>
          </a:p>
        </p:txBody>
      </p:sp>
    </p:spTree>
    <p:extLst>
      <p:ext uri="{BB962C8B-B14F-4D97-AF65-F5344CB8AC3E}">
        <p14:creationId xmlns:p14="http://schemas.microsoft.com/office/powerpoint/2010/main" val="1708556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AD8D91A-A2EE-4B54-B3C6-F6C67903BA9C}" type="datetime1">
              <a:rPr lang="en-US" smtClean="0"/>
              <a:pPr/>
              <a:t>9/5/2022</a:t>
            </a:fld>
            <a:endParaRPr lang="en-US" dirty="0"/>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FA84A37A-AFC2-4A01-80A1-FC20F2C0D5BB}" type="slidenum">
              <a:rPr lang="en-US" smtClean="0"/>
              <a:pPr/>
              <a:t>‹#›</a:t>
            </a:fld>
            <a:endParaRPr lang="en-US" dirty="0"/>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9785C6-EBAF-49D5-AD4D-BABF4DFAAD59}" type="datetime1">
              <a:rPr lang="en-US" smtClean="0"/>
              <a:pPr/>
              <a:t>9/5/2022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404122-9A3A-4FD8-98B8-22631F32846C}" type="datetime1">
              <a:rPr lang="en-US" smtClean="0"/>
              <a:pPr/>
              <a:t>9/5/2022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59A7B8-0EC4-44C9-AFEF-25E144F11C06}" type="datetime1">
              <a:rPr lang="en-US" smtClean="0"/>
              <a:pPr/>
              <a:t>9/5/2022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2BB47B5-C739-4DAE-AACD-CC58CA843AC4}" type="datetime1">
              <a:rPr lang="en-US" smtClean="0"/>
              <a:pPr/>
              <a:t>9/5/2022</a:t>
            </a:fld>
            <a:endParaRPr lang="en-US" dirty="0"/>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E72AE48-94E6-46E0-BE32-5F0716DE9115}" type="datetime1">
              <a:rPr lang="en-US" smtClean="0"/>
              <a:pPr/>
              <a:t>9/5/2022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884C285-8BCE-48FC-97D9-E2837AF38351}" type="datetime1">
              <a:rPr lang="en-US" smtClean="0"/>
              <a:pPr/>
              <a:t>9/5/2022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70D3E6-EF16-4488-94A4-211508FE4682}" type="datetime1">
              <a:rPr lang="en-US" smtClean="0"/>
              <a:pPr/>
              <a:t>9/5/2022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7077FB3B-20DA-4D0E-BF16-8262B7156612}" type="datetime1">
              <a:rPr lang="en-US" smtClean="0"/>
              <a:pPr/>
              <a:t>9/5/2022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C273C2C-6BD0-40EC-8D8D-4D51F089C5EB}" type="datetime1">
              <a:rPr lang="en-US" smtClean="0"/>
              <a:pPr/>
              <a:t>9/5/2022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5" name="Date Placeholder 4"/>
          <p:cNvSpPr>
            <a:spLocks noGrp="1"/>
          </p:cNvSpPr>
          <p:nvPr>
            <p:ph type="dt" sz="half" idx="10"/>
          </p:nvPr>
        </p:nvSpPr>
        <p:spPr/>
        <p:txBody>
          <a:bodyPr/>
          <a:lstStyle/>
          <a:p>
            <a:fld id="{2D377F5C-EDA7-4864-9756-35769B0E62CF}" type="datetime1">
              <a:rPr lang="en-US" smtClean="0"/>
              <a:pPr/>
              <a:t>9/5/2022</a:t>
            </a:fld>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88B99C93-F56F-46AB-9EB8-53614A95B15F}" type="datetime1">
              <a:rPr lang="en-US" smtClean="0"/>
              <a:pPr/>
              <a:t>9/5/2022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FA84A37A-AFC2-4A01-80A1-FC20F2C0D5BB}" type="slidenum">
              <a:rPr lang="en-US" smtClean="0"/>
              <a:pPr/>
              <a:t>‹#›</a:t>
            </a:fld>
            <a:endParaRPr lang="en-US"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hf sldNum="0" hdr="0" ftr="0" dt="0"/>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woodstockforever.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we.ne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youtu.be/_HJ7SmOjBNM" TargetMode="External"/><Relationship Id="rId5" Type="http://schemas.openxmlformats.org/officeDocument/2006/relationships/hyperlink" Target="http://www.pausetheworldforpeace.org/" TargetMode="External"/><Relationship Id="rId4" Type="http://schemas.openxmlformats.org/officeDocument/2006/relationships/hyperlink" Target="https://goodnewsplanet.com/how-much-dna-do-humans-share-with-other-animals-and-plants/"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goodnewsbroadcast.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04705" y="4648200"/>
            <a:ext cx="6553200" cy="457200"/>
          </a:xfrm>
        </p:spPr>
        <p:txBody>
          <a:bodyPr>
            <a:normAutofit fontScale="92500"/>
          </a:bodyPr>
          <a:lstStyle/>
          <a:p>
            <a:r>
              <a:rPr lang="en-US" dirty="0" smtClean="0"/>
              <a:t>Achieving World Peace  for the children</a:t>
            </a:r>
            <a:endParaRPr lang="en-US" dirty="0"/>
          </a:p>
        </p:txBody>
      </p:sp>
      <p:sp>
        <p:nvSpPr>
          <p:cNvPr id="3" name="Title 2"/>
          <p:cNvSpPr>
            <a:spLocks noGrp="1"/>
          </p:cNvSpPr>
          <p:nvPr>
            <p:ph type="ctrTitle"/>
          </p:nvPr>
        </p:nvSpPr>
        <p:spPr>
          <a:xfrm>
            <a:off x="604705" y="2943225"/>
            <a:ext cx="6629400" cy="1503009"/>
          </a:xfrm>
        </p:spPr>
        <p:txBody>
          <a:bodyPr/>
          <a:lstStyle/>
          <a:p>
            <a:r>
              <a:rPr lang="en-US" sz="2000" b="1" dirty="0" smtClean="0">
                <a:solidFill>
                  <a:srgbClr val="FF0000"/>
                </a:solidFill>
              </a:rPr>
              <a:t>Pause the world for peace thru Water Moment of Silence 9/21/22 AT 12 Noon</a:t>
            </a:r>
            <a:endParaRPr lang="en-US" sz="2000" b="1" dirty="0">
              <a:solidFill>
                <a:srgbClr val="FF0000"/>
              </a:solidFill>
            </a:endParaRPr>
          </a:p>
        </p:txBody>
      </p:sp>
      <p:sp>
        <p:nvSpPr>
          <p:cNvPr id="7" name="TextBox 6"/>
          <p:cNvSpPr txBox="1"/>
          <p:nvPr/>
        </p:nvSpPr>
        <p:spPr>
          <a:xfrm>
            <a:off x="7732890" y="3687704"/>
            <a:ext cx="921926" cy="861774"/>
          </a:xfrm>
          <a:prstGeom prst="rect">
            <a:avLst/>
          </a:prstGeom>
          <a:noFill/>
        </p:spPr>
        <p:txBody>
          <a:bodyPr wrap="square" rtlCol="0">
            <a:spAutoFit/>
          </a:bodyPr>
          <a:lstStyle/>
          <a:p>
            <a:r>
              <a:rPr lang="en-US" sz="1000" dirty="0" smtClean="0"/>
              <a:t>A </a:t>
            </a:r>
          </a:p>
          <a:p>
            <a:r>
              <a:rPr lang="en-US" sz="1000" dirty="0" smtClean="0"/>
              <a:t>Good </a:t>
            </a:r>
          </a:p>
          <a:p>
            <a:r>
              <a:rPr lang="en-US" sz="1000" dirty="0" smtClean="0"/>
              <a:t>News </a:t>
            </a:r>
            <a:r>
              <a:rPr lang="en-US" sz="1000" dirty="0" err="1" smtClean="0"/>
              <a:t>NonProfit</a:t>
            </a:r>
            <a:r>
              <a:rPr lang="en-US" sz="1000" dirty="0" smtClean="0"/>
              <a:t> Project</a:t>
            </a:r>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965275" y="5476165"/>
            <a:ext cx="1123808" cy="1123808"/>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05245" y="5530971"/>
            <a:ext cx="979226" cy="979226"/>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063619" y="5530971"/>
            <a:ext cx="1308126" cy="979226"/>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3586721"/>
          </a:xfrm>
          <a:prstGeom prst="rect">
            <a:avLst/>
          </a:prstGeom>
        </p:spPr>
      </p:pic>
    </p:spTree>
    <p:extLst>
      <p:ext uri="{BB962C8B-B14F-4D97-AF65-F5344CB8AC3E}">
        <p14:creationId xmlns:p14="http://schemas.microsoft.com/office/powerpoint/2010/main" val="31496195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328" y="430512"/>
            <a:ext cx="8260672" cy="1039427"/>
          </a:xfrm>
        </p:spPr>
        <p:txBody>
          <a:bodyPr>
            <a:normAutofit fontScale="90000"/>
          </a:bodyPr>
          <a:lstStyle/>
          <a:p>
            <a:r>
              <a:rPr lang="en-US" b="1" dirty="0" smtClean="0"/>
              <a:t>The International Day of Peace</a:t>
            </a:r>
            <a:br>
              <a:rPr lang="en-US" b="1" dirty="0" smtClean="0"/>
            </a:br>
            <a:r>
              <a:rPr lang="en-US" b="1" dirty="0" smtClean="0"/>
              <a:t>September 21, 2022  - mission</a:t>
            </a:r>
            <a:endParaRPr lang="en-US" b="1" dirty="0"/>
          </a:p>
        </p:txBody>
      </p:sp>
      <p:sp>
        <p:nvSpPr>
          <p:cNvPr id="3" name="Content Placeholder 2"/>
          <p:cNvSpPr>
            <a:spLocks noGrp="1"/>
          </p:cNvSpPr>
          <p:nvPr>
            <p:ph idx="1"/>
          </p:nvPr>
        </p:nvSpPr>
        <p:spPr>
          <a:xfrm>
            <a:off x="457200" y="1752600"/>
            <a:ext cx="8229600" cy="4907507"/>
          </a:xfrm>
        </p:spPr>
        <p:txBody>
          <a:bodyPr>
            <a:normAutofit/>
          </a:bodyPr>
          <a:lstStyle/>
          <a:p>
            <a:r>
              <a:rPr lang="en-US" b="1" dirty="0"/>
              <a:t>Each year the International Day of Peace is observed around the world on 21 September. The UN General Assembly has declared this as a day devoted to strengthening the ideals of peace, through observing 24 hours of </a:t>
            </a:r>
            <a:endParaRPr lang="en-US" b="1" dirty="0" smtClean="0"/>
          </a:p>
          <a:p>
            <a:pPr marL="114300" indent="0">
              <a:buNone/>
            </a:pPr>
            <a:r>
              <a:rPr lang="en-US" b="1" dirty="0"/>
              <a:t> </a:t>
            </a:r>
            <a:r>
              <a:rPr lang="en-US" b="1" dirty="0" smtClean="0"/>
              <a:t>  non-violence </a:t>
            </a:r>
            <a:r>
              <a:rPr lang="en-US" b="1" dirty="0"/>
              <a:t>and cease-fire.</a:t>
            </a:r>
          </a:p>
          <a:p>
            <a:r>
              <a:rPr lang="en-US" b="1" dirty="0"/>
              <a:t>But achieving true peace entails </a:t>
            </a:r>
            <a:endParaRPr lang="en-US" b="1" dirty="0" smtClean="0"/>
          </a:p>
          <a:p>
            <a:pPr marL="114300" indent="0">
              <a:buNone/>
            </a:pPr>
            <a:r>
              <a:rPr lang="en-US" b="1" dirty="0"/>
              <a:t> </a:t>
            </a:r>
            <a:r>
              <a:rPr lang="en-US" b="1" dirty="0" smtClean="0"/>
              <a:t>  much </a:t>
            </a:r>
            <a:r>
              <a:rPr lang="en-US" b="1" dirty="0"/>
              <a:t>more than laying down arms. </a:t>
            </a:r>
            <a:endParaRPr lang="en-US" b="1" dirty="0" smtClean="0"/>
          </a:p>
          <a:p>
            <a:pPr marL="114300" indent="0">
              <a:buNone/>
            </a:pPr>
            <a:r>
              <a:rPr lang="en-US" b="1" dirty="0"/>
              <a:t> </a:t>
            </a:r>
            <a:r>
              <a:rPr lang="en-US" b="1" dirty="0" smtClean="0"/>
              <a:t>  It </a:t>
            </a:r>
            <a:r>
              <a:rPr lang="en-US" b="1" dirty="0"/>
              <a:t>requires </a:t>
            </a:r>
            <a:r>
              <a:rPr lang="en-US" b="1" dirty="0" smtClean="0"/>
              <a:t>the building </a:t>
            </a:r>
            <a:r>
              <a:rPr lang="en-US" b="1" dirty="0"/>
              <a:t>of societies </a:t>
            </a:r>
            <a:endParaRPr lang="en-US" b="1" dirty="0" smtClean="0"/>
          </a:p>
          <a:p>
            <a:pPr marL="114300" indent="0">
              <a:buNone/>
            </a:pPr>
            <a:r>
              <a:rPr lang="en-US" b="1" dirty="0"/>
              <a:t> </a:t>
            </a:r>
            <a:r>
              <a:rPr lang="en-US" b="1" dirty="0" smtClean="0"/>
              <a:t>  where </a:t>
            </a:r>
            <a:r>
              <a:rPr lang="en-US" b="1" dirty="0"/>
              <a:t>all members feel that they can flourish. It </a:t>
            </a:r>
            <a:r>
              <a:rPr lang="en-US" b="1" dirty="0" smtClean="0"/>
              <a:t>                  involves </a:t>
            </a:r>
            <a:r>
              <a:rPr lang="en-US" b="1" dirty="0"/>
              <a:t>creating a world in which people are treated equally, regardless of their race</a:t>
            </a:r>
            <a:r>
              <a:rPr lang="en-US" b="1" dirty="0" smtClean="0"/>
              <a:t>. END RACISM. </a:t>
            </a:r>
            <a:endParaRPr lang="en-US" b="1" dirty="0"/>
          </a:p>
          <a:p>
            <a:pPr marL="114300" indent="0">
              <a:buNone/>
            </a:pPr>
            <a:endParaRPr lang="en-US" dirty="0" smtClean="0"/>
          </a:p>
          <a:p>
            <a:pPr marL="114300" indent="0">
              <a:buNone/>
            </a:pPr>
            <a:endParaRPr lang="en-US" dirty="0" smtClean="0"/>
          </a:p>
          <a:p>
            <a:pPr marL="114300" indent="0">
              <a:buNone/>
            </a:pPr>
            <a:endParaRPr lang="en-US" dirty="0" smtClean="0"/>
          </a:p>
        </p:txBody>
      </p:sp>
      <p:pic>
        <p:nvPicPr>
          <p:cNvPr id="5" name="Picture 4" descr="Living Peace Symbol .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13510" y="3357349"/>
            <a:ext cx="2471471" cy="20744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548233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328" y="430512"/>
            <a:ext cx="8260672" cy="1039427"/>
          </a:xfrm>
        </p:spPr>
        <p:txBody>
          <a:bodyPr>
            <a:normAutofit fontScale="90000"/>
          </a:bodyPr>
          <a:lstStyle/>
          <a:p>
            <a:r>
              <a:rPr lang="en-US" dirty="0" smtClean="0"/>
              <a:t/>
            </a:r>
            <a:br>
              <a:rPr lang="en-US" dirty="0" smtClean="0"/>
            </a:br>
            <a:r>
              <a:rPr lang="en-US" sz="2700" b="1" dirty="0" smtClean="0"/>
              <a:t>Peace messengers, celebrities, and leaders in the peace movement in the broadcast </a:t>
            </a:r>
            <a:r>
              <a:rPr lang="en-US" dirty="0" smtClean="0"/>
              <a:t/>
            </a:r>
            <a:br>
              <a:rPr lang="en-US" dirty="0" smtClean="0"/>
            </a:br>
            <a:endParaRPr lang="en-US" dirty="0"/>
          </a:p>
        </p:txBody>
      </p:sp>
      <p:sp>
        <p:nvSpPr>
          <p:cNvPr id="3" name="Content Placeholder 2"/>
          <p:cNvSpPr>
            <a:spLocks noGrp="1"/>
          </p:cNvSpPr>
          <p:nvPr>
            <p:ph idx="1"/>
          </p:nvPr>
        </p:nvSpPr>
        <p:spPr>
          <a:xfrm>
            <a:off x="457200" y="1752600"/>
            <a:ext cx="8229600" cy="4907507"/>
          </a:xfrm>
        </p:spPr>
        <p:txBody>
          <a:bodyPr>
            <a:normAutofit fontScale="77500" lnSpcReduction="20000"/>
          </a:bodyPr>
          <a:lstStyle/>
          <a:p>
            <a:r>
              <a:rPr lang="en-US" b="1" dirty="0"/>
              <a:t>Participants in the broadcast will include:  i.e. Ringo Starr, Leonardo DiCaprio, Paul McCartney, Michael Douglas, Dr. Jane Goodall, Shakira, Stevie Wonder, Dionne Warwick, Dr. </a:t>
            </a:r>
            <a:r>
              <a:rPr lang="en-US" b="1" dirty="0" err="1"/>
              <a:t>Mahmet</a:t>
            </a:r>
            <a:r>
              <a:rPr lang="en-US" b="1" dirty="0"/>
              <a:t> Oz, Dr. Deepak Chopra, World Peace Orchestra, Annie, David Lynch, Harlem Globetrotters, Kayla </a:t>
            </a:r>
            <a:r>
              <a:rPr lang="en-US" b="1" dirty="0" smtClean="0"/>
              <a:t>Peale/Amazon Water, Charity Water,  </a:t>
            </a:r>
            <a:r>
              <a:rPr lang="en-US" b="1" dirty="0"/>
              <a:t>Claire </a:t>
            </a:r>
            <a:r>
              <a:rPr lang="en-US" b="1" dirty="0" err="1"/>
              <a:t>Diab</a:t>
            </a:r>
            <a:r>
              <a:rPr lang="en-US" b="1" dirty="0"/>
              <a:t>, Kemp Harris, Dr. Bob Lee/9/11 Children, Oprah Winfrey, </a:t>
            </a:r>
            <a:r>
              <a:rPr lang="en-US" b="1" dirty="0" smtClean="0"/>
              <a:t>Desmond Tutu, Pete Seeger (Water Not Weapons Song), </a:t>
            </a:r>
            <a:r>
              <a:rPr lang="en-US" b="1" dirty="0"/>
              <a:t>Children from California, Katya </a:t>
            </a:r>
            <a:r>
              <a:rPr lang="en-US" b="1" dirty="0" err="1"/>
              <a:t>Grineva</a:t>
            </a:r>
            <a:r>
              <a:rPr lang="en-US" b="1" dirty="0"/>
              <a:t>, </a:t>
            </a:r>
            <a:r>
              <a:rPr lang="en-US" b="1" dirty="0" err="1"/>
              <a:t>Giorgia</a:t>
            </a:r>
            <a:r>
              <a:rPr lang="en-US" b="1" dirty="0"/>
              <a:t> </a:t>
            </a:r>
            <a:r>
              <a:rPr lang="en-US" b="1" dirty="0" err="1"/>
              <a:t>Fumanti</a:t>
            </a:r>
            <a:r>
              <a:rPr lang="en-US" b="1" dirty="0"/>
              <a:t>, </a:t>
            </a:r>
            <a:r>
              <a:rPr lang="en-US" b="1" dirty="0" err="1"/>
              <a:t>Indiggo</a:t>
            </a:r>
            <a:r>
              <a:rPr lang="en-US" b="1" dirty="0"/>
              <a:t> Twins</a:t>
            </a:r>
            <a:r>
              <a:rPr lang="en-US" b="1" dirty="0" smtClean="0"/>
              <a:t>, </a:t>
            </a:r>
            <a:r>
              <a:rPr lang="en-US" b="1" dirty="0"/>
              <a:t>Reid Stowe, NY State Governor </a:t>
            </a:r>
            <a:r>
              <a:rPr lang="en-US" b="1" dirty="0" err="1"/>
              <a:t>Huchul</a:t>
            </a:r>
            <a:r>
              <a:rPr lang="en-US" b="1" dirty="0"/>
              <a:t>, Mayor Adams, </a:t>
            </a:r>
            <a:r>
              <a:rPr lang="en-US" b="1" dirty="0" smtClean="0"/>
              <a:t>Peace Representatives schools/countries in New  York, Chicago, Philadelphia. Nigeria, China, Korea, Paraguay, Woodstock </a:t>
            </a:r>
            <a:r>
              <a:rPr lang="en-US" b="1" dirty="0"/>
              <a:t>Forever/Richie Havens (</a:t>
            </a:r>
            <a:r>
              <a:rPr lang="en-US" b="1" u="sng" dirty="0">
                <a:hlinkClick r:id="rId2"/>
              </a:rPr>
              <a:t>www.woodstockforever.org</a:t>
            </a:r>
            <a:r>
              <a:rPr lang="en-US" b="1" dirty="0"/>
              <a:t>), </a:t>
            </a:r>
            <a:r>
              <a:rPr lang="en-US" b="1" dirty="0" smtClean="0"/>
              <a:t>Heidi Little, Veterans</a:t>
            </a:r>
            <a:r>
              <a:rPr lang="en-US" b="1" dirty="0"/>
              <a:t>, Wonderama TV Talent, </a:t>
            </a:r>
            <a:r>
              <a:rPr lang="en-US" b="1" dirty="0" err="1"/>
              <a:t>inc.</a:t>
            </a:r>
            <a:r>
              <a:rPr lang="en-US" b="1" dirty="0"/>
              <a:t> </a:t>
            </a:r>
            <a:r>
              <a:rPr lang="en-US" b="1" dirty="0" err="1"/>
              <a:t>McKenziBrooke</a:t>
            </a:r>
            <a:r>
              <a:rPr lang="en-US" b="1" dirty="0"/>
              <a:t> &amp; </a:t>
            </a:r>
            <a:r>
              <a:rPr lang="en-US" b="1" dirty="0" err="1"/>
              <a:t>Reif</a:t>
            </a:r>
            <a:r>
              <a:rPr lang="en-US" b="1" dirty="0"/>
              <a:t> Harrison </a:t>
            </a:r>
            <a:r>
              <a:rPr lang="en-US" b="1" dirty="0" err="1"/>
              <a:t>TikTok</a:t>
            </a:r>
            <a:r>
              <a:rPr lang="en-US" b="1" dirty="0"/>
              <a:t> 18 Million Followers,  Veterans,  Hero’s 7pm </a:t>
            </a:r>
            <a:r>
              <a:rPr lang="en-US" b="1" dirty="0" smtClean="0"/>
              <a:t>Salute FOWPAL Peace Bell, Irina </a:t>
            </a:r>
            <a:r>
              <a:rPr lang="en-US" b="1" dirty="0" err="1"/>
              <a:t>Kopanica</a:t>
            </a:r>
            <a:r>
              <a:rPr lang="en-US" b="1" dirty="0"/>
              <a:t> Activist/Ms. Ukraine, Salvation Army</a:t>
            </a:r>
            <a:r>
              <a:rPr lang="en-US" dirty="0"/>
              <a:t>, </a:t>
            </a:r>
            <a:r>
              <a:rPr lang="en-US" b="1" dirty="0"/>
              <a:t>Heal Our World/Music 4 Climate </a:t>
            </a:r>
            <a:r>
              <a:rPr lang="en-US" b="1" dirty="0" smtClean="0"/>
              <a:t>Justice, Dame </a:t>
            </a:r>
            <a:r>
              <a:rPr lang="en-US" b="1" dirty="0" err="1" smtClean="0"/>
              <a:t>Munni</a:t>
            </a:r>
            <a:r>
              <a:rPr lang="en-US" b="1" dirty="0" smtClean="0"/>
              <a:t> </a:t>
            </a:r>
            <a:r>
              <a:rPr lang="en-US" b="1" dirty="0" err="1" smtClean="0"/>
              <a:t>Irone</a:t>
            </a:r>
            <a:r>
              <a:rPr lang="en-US" b="1" dirty="0" smtClean="0"/>
              <a:t>, Representatives from 7 Continents and All Races, Color and Creeds, </a:t>
            </a:r>
            <a:r>
              <a:rPr lang="en-US" b="1" dirty="0" err="1" smtClean="0"/>
              <a:t>inc.</a:t>
            </a:r>
            <a:r>
              <a:rPr lang="en-US" b="1" dirty="0" smtClean="0"/>
              <a:t> Animals, Plants and Mother Earth. </a:t>
            </a:r>
            <a:endParaRPr lang="en-US" dirty="0" smtClean="0"/>
          </a:p>
          <a:p>
            <a:pPr marL="114300" indent="0">
              <a:buNone/>
            </a:pPr>
            <a:endParaRPr lang="en-US" dirty="0" smtClean="0"/>
          </a:p>
        </p:txBody>
      </p:sp>
    </p:spTree>
    <p:extLst>
      <p:ext uri="{BB962C8B-B14F-4D97-AF65-F5344CB8AC3E}">
        <p14:creationId xmlns:p14="http://schemas.microsoft.com/office/powerpoint/2010/main" val="37999366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New York, NY </a:t>
            </a:r>
            <a:r>
              <a:rPr lang="en-US" sz="3600" b="1" dirty="0"/>
              <a:t>–</a:t>
            </a:r>
            <a:r>
              <a:rPr lang="en-US" b="1" dirty="0" smtClean="0"/>
              <a:t> September 11 &amp; 21 and broadcast worldwide: </a:t>
            </a:r>
            <a:r>
              <a:rPr lang="en-US" b="1" smtClean="0"/>
              <a:t>water AND peace &amp; END RACISM</a:t>
            </a:r>
            <a:r>
              <a:rPr lang="en-US" dirty="0" smtClean="0"/>
              <a:t/>
            </a:r>
            <a:br>
              <a:rPr lang="en-US" dirty="0" smtClean="0"/>
            </a:br>
            <a:endParaRPr lang="en-US" dirty="0"/>
          </a:p>
        </p:txBody>
      </p:sp>
      <p:sp>
        <p:nvSpPr>
          <p:cNvPr id="3" name="Content Placeholder 2"/>
          <p:cNvSpPr>
            <a:spLocks noGrp="1"/>
          </p:cNvSpPr>
          <p:nvPr>
            <p:ph idx="1"/>
          </p:nvPr>
        </p:nvSpPr>
        <p:spPr>
          <a:xfrm>
            <a:off x="457200" y="1689235"/>
            <a:ext cx="8229600" cy="4848043"/>
          </a:xfrm>
          <a:ln>
            <a:solidFill>
              <a:schemeClr val="tx1"/>
            </a:solidFill>
          </a:ln>
        </p:spPr>
        <p:txBody>
          <a:bodyPr>
            <a:normAutofit fontScale="70000" lnSpcReduction="20000"/>
          </a:bodyPr>
          <a:lstStyle/>
          <a:p>
            <a:r>
              <a:rPr lang="en-US" b="1" dirty="0" smtClean="0">
                <a:solidFill>
                  <a:schemeClr val="accent6">
                    <a:lumMod val="75000"/>
                  </a:schemeClr>
                </a:solidFill>
              </a:rPr>
              <a:t>Times Square Press Conference 9/11, 11 Days Global Unity, </a:t>
            </a:r>
            <a:r>
              <a:rPr lang="en-US" b="1" dirty="0" smtClean="0">
                <a:solidFill>
                  <a:schemeClr val="accent6">
                    <a:lumMod val="75000"/>
                  </a:schemeClr>
                </a:solidFill>
                <a:hlinkClick r:id="rId3"/>
              </a:rPr>
              <a:t>www.we.net</a:t>
            </a:r>
            <a:r>
              <a:rPr lang="en-US" b="1" dirty="0" smtClean="0">
                <a:solidFill>
                  <a:schemeClr val="accent6">
                    <a:lumMod val="75000"/>
                  </a:schemeClr>
                </a:solidFill>
              </a:rPr>
              <a:t> and announce  upcoming 9/21 Activities, </a:t>
            </a:r>
          </a:p>
          <a:p>
            <a:r>
              <a:rPr lang="en-US" b="1" dirty="0" smtClean="0">
                <a:solidFill>
                  <a:schemeClr val="accent6">
                    <a:lumMod val="75000"/>
                  </a:schemeClr>
                </a:solidFill>
              </a:rPr>
              <a:t>Times Square Peace Day 9/21 11am-3pm, 12 noon Moment of Silence, Pause the World,  led by Ringo Starr Virtually. Then a Peace Day Party to Celebrate Peace for ALL (Hug your neighbor, tree, plant, ask first! We all have similar </a:t>
            </a:r>
            <a:r>
              <a:rPr lang="en-US" b="1" dirty="0">
                <a:solidFill>
                  <a:schemeClr val="accent6">
                    <a:lumMod val="75000"/>
                  </a:schemeClr>
                </a:solidFill>
              </a:rPr>
              <a:t>DNA: Go To: </a:t>
            </a:r>
            <a:r>
              <a:rPr lang="en-US" b="1" dirty="0">
                <a:solidFill>
                  <a:schemeClr val="accent6">
                    <a:lumMod val="75000"/>
                  </a:schemeClr>
                </a:solidFill>
                <a:hlinkClick r:id="rId4"/>
              </a:rPr>
              <a:t>https://goodnewsplanet.com/how-much-dna-do-humans-share-with-other-animals-and-plants</a:t>
            </a:r>
            <a:r>
              <a:rPr lang="en-US" b="1" dirty="0" smtClean="0">
                <a:solidFill>
                  <a:schemeClr val="accent6">
                    <a:lumMod val="75000"/>
                  </a:schemeClr>
                </a:solidFill>
                <a:hlinkClick r:id="rId4"/>
              </a:rPr>
              <a:t>/</a:t>
            </a:r>
            <a:r>
              <a:rPr lang="en-US" b="1" dirty="0" smtClean="0">
                <a:solidFill>
                  <a:schemeClr val="accent6">
                    <a:lumMod val="75000"/>
                  </a:schemeClr>
                </a:solidFill>
              </a:rPr>
              <a:t> )  </a:t>
            </a:r>
            <a:r>
              <a:rPr lang="en-US" b="1" dirty="0">
                <a:solidFill>
                  <a:schemeClr val="accent6">
                    <a:lumMod val="75000"/>
                  </a:schemeClr>
                </a:solidFill>
              </a:rPr>
              <a:t>New York City Schools, Businesses and World </a:t>
            </a:r>
            <a:r>
              <a:rPr lang="en-US" b="1" dirty="0" smtClean="0">
                <a:solidFill>
                  <a:schemeClr val="accent6">
                    <a:lumMod val="75000"/>
                  </a:schemeClr>
                </a:solidFill>
              </a:rPr>
              <a:t>Community join in. Show focuses on Children, Water &amp; Peace. </a:t>
            </a:r>
            <a:r>
              <a:rPr lang="en-US" b="1" dirty="0" smtClean="0">
                <a:solidFill>
                  <a:schemeClr val="accent6">
                    <a:lumMod val="75000"/>
                  </a:schemeClr>
                </a:solidFill>
                <a:hlinkClick r:id="rId5"/>
              </a:rPr>
              <a:t>www.pausetheworldforpeace.org</a:t>
            </a:r>
            <a:r>
              <a:rPr lang="en-US" b="1" dirty="0" smtClean="0">
                <a:solidFill>
                  <a:schemeClr val="accent6">
                    <a:lumMod val="75000"/>
                  </a:schemeClr>
                </a:solidFill>
              </a:rPr>
              <a:t> Past Sizzle Reel: </a:t>
            </a:r>
            <a:r>
              <a:rPr lang="en-US" b="1" u="sng" dirty="0">
                <a:hlinkClick r:id="rId6"/>
              </a:rPr>
              <a:t>https://youtu.be/_HJ7SmOjBNM</a:t>
            </a:r>
            <a:r>
              <a:rPr lang="en-US" b="1" dirty="0"/>
              <a:t>. </a:t>
            </a:r>
            <a:endParaRPr lang="en-US" b="1" dirty="0">
              <a:solidFill>
                <a:schemeClr val="accent6">
                  <a:lumMod val="75000"/>
                </a:schemeClr>
              </a:solidFill>
            </a:endParaRPr>
          </a:p>
          <a:p>
            <a:r>
              <a:rPr lang="en-US" b="1" dirty="0" smtClean="0">
                <a:solidFill>
                  <a:schemeClr val="accent6">
                    <a:lumMod val="75000"/>
                  </a:schemeClr>
                </a:solidFill>
              </a:rPr>
              <a:t>50,000+ People Times Square and Broadcast to Billions in the World, last  year 2 Billion UNITFY viewers, other media including www.youtube.com/</a:t>
            </a:r>
            <a:r>
              <a:rPr lang="en-US" b="1" dirty="0" err="1" smtClean="0">
                <a:solidFill>
                  <a:schemeClr val="accent6">
                    <a:lumMod val="75000"/>
                  </a:schemeClr>
                </a:solidFill>
              </a:rPr>
              <a:t>goodnewsbroadcast</a:t>
            </a:r>
            <a:r>
              <a:rPr lang="en-US" b="1" dirty="0" smtClean="0">
                <a:solidFill>
                  <a:schemeClr val="accent6">
                    <a:lumMod val="75000"/>
                  </a:schemeClr>
                </a:solidFill>
              </a:rPr>
              <a:t>...creation of the largest Human Peace Sign, Peace Song Sing-Along, May Peace Prevail on Earth Ceremony, Peace Pole, </a:t>
            </a:r>
            <a:r>
              <a:rPr lang="en-US" b="1" dirty="0" err="1" smtClean="0">
                <a:solidFill>
                  <a:schemeClr val="accent6">
                    <a:lumMod val="75000"/>
                  </a:schemeClr>
                </a:solidFill>
              </a:rPr>
              <a:t>Hugg</a:t>
            </a:r>
            <a:r>
              <a:rPr lang="en-US" b="1" dirty="0" smtClean="0">
                <a:solidFill>
                  <a:schemeClr val="accent6">
                    <a:lumMod val="75000"/>
                  </a:schemeClr>
                </a:solidFill>
              </a:rPr>
              <a:t> a Planets, </a:t>
            </a:r>
            <a:r>
              <a:rPr lang="en-US" b="1" dirty="0" err="1" smtClean="0">
                <a:solidFill>
                  <a:schemeClr val="accent6">
                    <a:lumMod val="75000"/>
                  </a:schemeClr>
                </a:solidFill>
              </a:rPr>
              <a:t>Animodules</a:t>
            </a:r>
            <a:r>
              <a:rPr lang="en-US" b="1" dirty="0">
                <a:solidFill>
                  <a:schemeClr val="accent6">
                    <a:lumMod val="75000"/>
                  </a:schemeClr>
                </a:solidFill>
              </a:rPr>
              <a:t> </a:t>
            </a:r>
            <a:r>
              <a:rPr lang="en-US" b="1" dirty="0" smtClean="0">
                <a:solidFill>
                  <a:schemeClr val="accent6">
                    <a:lumMod val="75000"/>
                  </a:schemeClr>
                </a:solidFill>
              </a:rPr>
              <a:t>and more Celebration.</a:t>
            </a:r>
          </a:p>
          <a:p>
            <a:r>
              <a:rPr lang="en-US" b="1" dirty="0" smtClean="0">
                <a:solidFill>
                  <a:schemeClr val="accent6">
                    <a:lumMod val="75000"/>
                  </a:schemeClr>
                </a:solidFill>
              </a:rPr>
              <a:t>Communities Joining Peace Day: Faith-Based, Vets, Soldiers, Families, Multicultural and Indigenous, Gender Based, Businesses, Cultural </a:t>
            </a:r>
            <a:r>
              <a:rPr lang="en-US" b="1" dirty="0">
                <a:solidFill>
                  <a:schemeClr val="accent6">
                    <a:lumMod val="75000"/>
                  </a:schemeClr>
                </a:solidFill>
              </a:rPr>
              <a:t>I</a:t>
            </a:r>
            <a:r>
              <a:rPr lang="en-US" b="1" dirty="0" smtClean="0">
                <a:solidFill>
                  <a:schemeClr val="accent6">
                    <a:lumMod val="75000"/>
                  </a:schemeClr>
                </a:solidFill>
              </a:rPr>
              <a:t>nstitutions, Schools, </a:t>
            </a:r>
            <a:r>
              <a:rPr lang="en-US" b="1" dirty="0">
                <a:solidFill>
                  <a:schemeClr val="accent6">
                    <a:lumMod val="75000"/>
                  </a:schemeClr>
                </a:solidFill>
              </a:rPr>
              <a:t>C</a:t>
            </a:r>
            <a:r>
              <a:rPr lang="en-US" b="1" dirty="0" smtClean="0">
                <a:solidFill>
                  <a:schemeClr val="accent6">
                    <a:lumMod val="75000"/>
                  </a:schemeClr>
                </a:solidFill>
              </a:rPr>
              <a:t>olleges, Police, Celebrities, Politicians, </a:t>
            </a:r>
            <a:r>
              <a:rPr lang="en-US" b="1" dirty="0">
                <a:solidFill>
                  <a:schemeClr val="accent6">
                    <a:lumMod val="75000"/>
                  </a:schemeClr>
                </a:solidFill>
              </a:rPr>
              <a:t>P</a:t>
            </a:r>
            <a:r>
              <a:rPr lang="en-US" b="1" dirty="0" smtClean="0">
                <a:solidFill>
                  <a:schemeClr val="accent6">
                    <a:lumMod val="75000"/>
                  </a:schemeClr>
                </a:solidFill>
              </a:rPr>
              <a:t>arks, </a:t>
            </a:r>
            <a:r>
              <a:rPr lang="en-US" b="1" dirty="0">
                <a:solidFill>
                  <a:schemeClr val="accent6">
                    <a:lumMod val="75000"/>
                  </a:schemeClr>
                </a:solidFill>
              </a:rPr>
              <a:t>C</a:t>
            </a:r>
            <a:r>
              <a:rPr lang="en-US" b="1" dirty="0" smtClean="0">
                <a:solidFill>
                  <a:schemeClr val="accent6">
                    <a:lumMod val="75000"/>
                  </a:schemeClr>
                </a:solidFill>
              </a:rPr>
              <a:t>hambers participation.</a:t>
            </a:r>
          </a:p>
          <a:p>
            <a:pPr marL="114300" indent="0">
              <a:buNone/>
            </a:pPr>
            <a:endParaRPr lang="en-US" b="1" dirty="0" smtClean="0">
              <a:solidFill>
                <a:schemeClr val="accent6">
                  <a:lumMod val="75000"/>
                </a:schemeClr>
              </a:solidFill>
            </a:endParaRPr>
          </a:p>
          <a:p>
            <a:pPr marL="114300" indent="0">
              <a:buNone/>
            </a:pPr>
            <a:endParaRPr lang="en-US" dirty="0" smtClean="0">
              <a:solidFill>
                <a:schemeClr val="accent2">
                  <a:lumMod val="40000"/>
                  <a:lumOff val="60000"/>
                </a:schemeClr>
              </a:solidFill>
            </a:endParaRPr>
          </a:p>
        </p:txBody>
      </p:sp>
    </p:spTree>
    <p:extLst>
      <p:ext uri="{BB962C8B-B14F-4D97-AF65-F5344CB8AC3E}">
        <p14:creationId xmlns:p14="http://schemas.microsoft.com/office/powerpoint/2010/main" val="1014986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New  York City and the World Benefits </a:t>
            </a:r>
            <a:endParaRPr lang="en-US" b="1" dirty="0"/>
          </a:p>
        </p:txBody>
      </p:sp>
      <p:sp>
        <p:nvSpPr>
          <p:cNvPr id="3" name="Content Placeholder 2"/>
          <p:cNvSpPr>
            <a:spLocks noGrp="1"/>
          </p:cNvSpPr>
          <p:nvPr>
            <p:ph idx="1"/>
          </p:nvPr>
        </p:nvSpPr>
        <p:spPr>
          <a:xfrm>
            <a:off x="313899" y="1643418"/>
            <a:ext cx="8516201" cy="4944769"/>
          </a:xfrm>
        </p:spPr>
        <p:txBody>
          <a:bodyPr>
            <a:normAutofit fontScale="92500" lnSpcReduction="20000"/>
          </a:bodyPr>
          <a:lstStyle/>
          <a:p>
            <a:endParaRPr lang="en-US" sz="1800" dirty="0" smtClean="0"/>
          </a:p>
          <a:p>
            <a:r>
              <a:rPr lang="en-US" sz="1800" b="1" dirty="0" smtClean="0"/>
              <a:t>Name Recognition: “Pause The World For Peace, Supported By the Mayor of New York Administration, additional cities Philadelphia, Chicago and more. All 193 Countries in the United Nations agreed to the International Day of Peace,  Peace participants from 7 Continents</a:t>
            </a:r>
          </a:p>
          <a:p>
            <a:endParaRPr lang="en-US" sz="1800" b="1" dirty="0" smtClean="0"/>
          </a:p>
          <a:p>
            <a:r>
              <a:rPr lang="en-US" sz="1800" b="1" dirty="0" smtClean="0"/>
              <a:t>Broadcast Placement. Place a message in the TV </a:t>
            </a:r>
          </a:p>
          <a:p>
            <a:pPr marL="114300" indent="0">
              <a:buNone/>
            </a:pPr>
            <a:r>
              <a:rPr lang="en-US" sz="1800" b="1" dirty="0" smtClean="0"/>
              <a:t>    Broadcast/Podcast, social media.  Our Audience will reach</a:t>
            </a:r>
          </a:p>
          <a:p>
            <a:pPr marL="114300" indent="0">
              <a:buNone/>
            </a:pPr>
            <a:r>
              <a:rPr lang="en-US" sz="1800" b="1" dirty="0"/>
              <a:t> </a:t>
            </a:r>
            <a:r>
              <a:rPr lang="en-US" sz="1800" b="1" dirty="0" smtClean="0"/>
              <a:t>   over 100 Million people  </a:t>
            </a:r>
          </a:p>
          <a:p>
            <a:pPr marL="114300" indent="0">
              <a:buNone/>
            </a:pPr>
            <a:endParaRPr lang="en-US" sz="1800" b="1" dirty="0" smtClean="0"/>
          </a:p>
          <a:p>
            <a:r>
              <a:rPr lang="en-US" sz="1800" b="1" dirty="0" smtClean="0"/>
              <a:t>Representative to speak at all Press Conferences, and</a:t>
            </a:r>
          </a:p>
          <a:p>
            <a:pPr marL="114300" indent="0">
              <a:buNone/>
            </a:pPr>
            <a:r>
              <a:rPr lang="en-US" sz="1800" b="1" dirty="0" smtClean="0"/>
              <a:t>    Events. Featured in all Media outreach, Usage of Pause</a:t>
            </a:r>
          </a:p>
          <a:p>
            <a:pPr marL="114300" indent="0">
              <a:buNone/>
            </a:pPr>
            <a:r>
              <a:rPr lang="en-US" sz="1800" b="1" dirty="0"/>
              <a:t> </a:t>
            </a:r>
            <a:r>
              <a:rPr lang="en-US" sz="1800" b="1" dirty="0" smtClean="0"/>
              <a:t>   The World for Peace Logo and all materials, Signage on </a:t>
            </a:r>
          </a:p>
          <a:p>
            <a:pPr marL="114300" indent="0">
              <a:buNone/>
            </a:pPr>
            <a:r>
              <a:rPr lang="en-US" sz="1800" b="1" dirty="0"/>
              <a:t> </a:t>
            </a:r>
            <a:r>
              <a:rPr lang="en-US" sz="1800" b="1" dirty="0" smtClean="0"/>
              <a:t>   our Times Square Stage Screen, the Peace Pole, </a:t>
            </a:r>
            <a:r>
              <a:rPr lang="en-US" sz="1800" b="1" dirty="0" err="1" smtClean="0"/>
              <a:t>Hugg</a:t>
            </a:r>
            <a:r>
              <a:rPr lang="en-US" sz="1800" b="1" dirty="0" smtClean="0"/>
              <a:t> </a:t>
            </a:r>
          </a:p>
          <a:p>
            <a:pPr marL="114300" indent="0">
              <a:buNone/>
            </a:pPr>
            <a:r>
              <a:rPr lang="en-US" sz="1800" b="1" dirty="0"/>
              <a:t> </a:t>
            </a:r>
            <a:r>
              <a:rPr lang="en-US" sz="1800" b="1" dirty="0" smtClean="0"/>
              <a:t>   a Planets, Montauk Manor Vacation, Sampling (TBD)</a:t>
            </a:r>
          </a:p>
          <a:p>
            <a:pPr marL="114300" indent="0">
              <a:buNone/>
            </a:pPr>
            <a:endParaRPr lang="en-US" sz="1800" b="1" dirty="0" smtClean="0"/>
          </a:p>
          <a:p>
            <a:r>
              <a:rPr lang="en-US" sz="1800" b="1" dirty="0" smtClean="0"/>
              <a:t>Create Special Promotion to tie-in to your existing</a:t>
            </a:r>
            <a:endParaRPr lang="en-US" sz="1800" b="1" dirty="0"/>
          </a:p>
          <a:p>
            <a:pPr marL="114300" indent="0">
              <a:buNone/>
            </a:pPr>
            <a:r>
              <a:rPr lang="en-US" sz="1800" b="1" dirty="0" smtClean="0"/>
              <a:t>    Media Campaigns.  Inclusion in all marketing/advertising. </a:t>
            </a:r>
          </a:p>
          <a:p>
            <a:pPr marL="114300" indent="0">
              <a:buNone/>
            </a:pPr>
            <a:endParaRPr lang="en-US" dirty="0" smtClean="0"/>
          </a:p>
          <a:p>
            <a:endParaRPr lang="en-US" dirty="0" smtClean="0"/>
          </a:p>
          <a:p>
            <a:endParaRPr lang="en-US" dirty="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551307" y="3096902"/>
            <a:ext cx="2026312" cy="29260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18759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HOPE Sponsor/donor Package “HOPE/LOVE/peace hero”</a:t>
            </a:r>
            <a:endParaRPr lang="en-US" b="1" dirty="0"/>
          </a:p>
        </p:txBody>
      </p:sp>
      <p:sp>
        <p:nvSpPr>
          <p:cNvPr id="3" name="Content Placeholder 2"/>
          <p:cNvSpPr>
            <a:spLocks noGrp="1"/>
          </p:cNvSpPr>
          <p:nvPr>
            <p:ph idx="1"/>
          </p:nvPr>
        </p:nvSpPr>
        <p:spPr>
          <a:xfrm>
            <a:off x="457200" y="1678675"/>
            <a:ext cx="8229600" cy="4981432"/>
          </a:xfrm>
        </p:spPr>
        <p:txBody>
          <a:bodyPr>
            <a:normAutofit lnSpcReduction="10000"/>
          </a:bodyPr>
          <a:lstStyle/>
          <a:p>
            <a:r>
              <a:rPr lang="en-US" sz="1600" b="1" dirty="0" smtClean="0"/>
              <a:t>HOPE Sponsor/Donor “Peace Hero.” By being involved with our outreach for promoting the International Day of Peace  you become a Hero..  You join over 100 founding partners, celebrities, sponsors over the 20 years.  We have been given a day to strengthen the message by the UN for an International Day of Peace to have a Cease Fire, Moment of Silence, Acts of Peace.  STOP VIOLENCE EVERYWHERE, STREETS, SCHOOLS, COUNTRIES, HOMES…</a:t>
            </a:r>
          </a:p>
          <a:p>
            <a:endParaRPr lang="en-US" sz="1600" b="1" dirty="0"/>
          </a:p>
          <a:p>
            <a:r>
              <a:rPr lang="en-US" sz="1600" b="1" dirty="0" smtClean="0"/>
              <a:t>McKinsey Co. States that there are 1.6 Billion people aware of the International Day of Peace. YOUR SPONSORSHIP/DONATION helps grow that message for Peace Worldwide</a:t>
            </a:r>
            <a:r>
              <a:rPr lang="en-US" sz="1600" b="1" dirty="0"/>
              <a:t> </a:t>
            </a:r>
            <a:r>
              <a:rPr lang="en-US" sz="1600" b="1" dirty="0" smtClean="0"/>
              <a:t>&amp; our 12 noon Moment of Silence. </a:t>
            </a:r>
          </a:p>
          <a:p>
            <a:endParaRPr lang="en-US" sz="1600" dirty="0" smtClean="0"/>
          </a:p>
          <a:p>
            <a:r>
              <a:rPr lang="en-US" sz="1600" b="1" dirty="0" smtClean="0"/>
              <a:t>AS OF August 29</a:t>
            </a:r>
          </a:p>
          <a:p>
            <a:r>
              <a:rPr lang="en-US" sz="1600" b="1" dirty="0" smtClean="0"/>
              <a:t>2022 our budget needs are the following.  (Detailed Budget is available upon request)  We created three budgets.</a:t>
            </a:r>
          </a:p>
          <a:p>
            <a:endParaRPr lang="en-US" sz="1600" dirty="0" smtClean="0"/>
          </a:p>
          <a:p>
            <a:r>
              <a:rPr lang="en-US" sz="1600" b="1" dirty="0" smtClean="0"/>
              <a:t>$109,000 Budget is for FIXED PRODUCTION EXPENSES needed asap Peace HERO  </a:t>
            </a:r>
            <a:r>
              <a:rPr lang="en-US" sz="1600" b="1" dirty="0" smtClean="0">
                <a:solidFill>
                  <a:srgbClr val="FF0000"/>
                </a:solidFill>
              </a:rPr>
              <a:t>WE SEEK </a:t>
            </a:r>
            <a:r>
              <a:rPr lang="en-US" sz="1600" b="1" dirty="0" smtClean="0">
                <a:solidFill>
                  <a:srgbClr val="FF0000"/>
                </a:solidFill>
              </a:rPr>
              <a:t>$</a:t>
            </a:r>
            <a:r>
              <a:rPr lang="en-US" sz="1600" b="1" dirty="0">
                <a:solidFill>
                  <a:srgbClr val="FF0000"/>
                </a:solidFill>
              </a:rPr>
              <a:t>5</a:t>
            </a:r>
            <a:r>
              <a:rPr lang="en-US" sz="1600" b="1" dirty="0" smtClean="0">
                <a:solidFill>
                  <a:srgbClr val="FF0000"/>
                </a:solidFill>
              </a:rPr>
              <a:t>,000 </a:t>
            </a:r>
            <a:r>
              <a:rPr lang="en-US" sz="1600" b="1" dirty="0" smtClean="0">
                <a:solidFill>
                  <a:srgbClr val="FF0000"/>
                </a:solidFill>
              </a:rPr>
              <a:t>FOR OUR TIMES SQUARE EVENTS AS OF </a:t>
            </a:r>
            <a:r>
              <a:rPr lang="en-US" sz="1600" b="1" dirty="0" smtClean="0">
                <a:solidFill>
                  <a:srgbClr val="FF0000"/>
                </a:solidFill>
              </a:rPr>
              <a:t>9/06</a:t>
            </a:r>
            <a:r>
              <a:rPr lang="en-US" sz="1600" b="1" dirty="0" smtClean="0">
                <a:solidFill>
                  <a:srgbClr val="FF0000"/>
                </a:solidFill>
              </a:rPr>
              <a:t>/22</a:t>
            </a:r>
            <a:endParaRPr lang="en-US" sz="1600" b="1" dirty="0" smtClean="0">
              <a:solidFill>
                <a:srgbClr val="FF0000"/>
              </a:solidFill>
            </a:endParaRPr>
          </a:p>
          <a:p>
            <a:r>
              <a:rPr lang="en-US" sz="1600" b="1" dirty="0" smtClean="0"/>
              <a:t>$312,000 Budget includes Fixed Budget and some Talent Expenses</a:t>
            </a:r>
          </a:p>
          <a:p>
            <a:r>
              <a:rPr lang="en-US" sz="1600" b="1" dirty="0" smtClean="0"/>
              <a:t>$1,300,000 Budget includes Fixed Expenses, Talent and some well deserved salaries for team.  Includes:  $300,000+ for Public Relations, Marketing... </a:t>
            </a:r>
          </a:p>
          <a:p>
            <a:endParaRPr lang="en-US" sz="1900" dirty="0" smtClean="0"/>
          </a:p>
          <a:p>
            <a:endParaRPr lang="en-US" sz="2100" dirty="0" smtClean="0"/>
          </a:p>
          <a:p>
            <a:endParaRPr lang="en-US" sz="2300" dirty="0"/>
          </a:p>
          <a:p>
            <a:endParaRPr lang="en-US" sz="2100" dirty="0" smtClean="0"/>
          </a:p>
          <a:p>
            <a:pPr marL="114300" indent="0">
              <a:buNone/>
            </a:pPr>
            <a:endParaRPr lang="en-US" sz="2100" dirty="0" smtClean="0"/>
          </a:p>
          <a:p>
            <a:endParaRPr lang="en-US" dirty="0"/>
          </a:p>
        </p:txBody>
      </p:sp>
    </p:spTree>
    <p:extLst>
      <p:ext uri="{BB962C8B-B14F-4D97-AF65-F5344CB8AC3E}">
        <p14:creationId xmlns:p14="http://schemas.microsoft.com/office/powerpoint/2010/main" val="26829673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Good News Corporation &amp; Partners</a:t>
            </a:r>
            <a:br>
              <a:rPr lang="en-US" sz="2800" b="1" dirty="0" smtClean="0"/>
            </a:br>
            <a:r>
              <a:rPr lang="en-US" sz="2800" b="1" dirty="0" smtClean="0"/>
              <a:t>Credentials</a:t>
            </a:r>
            <a:endParaRPr lang="en-US" sz="2800" b="1" dirty="0"/>
          </a:p>
        </p:txBody>
      </p:sp>
      <p:sp>
        <p:nvSpPr>
          <p:cNvPr id="3" name="Content Placeholder 2"/>
          <p:cNvSpPr>
            <a:spLocks noGrp="1"/>
          </p:cNvSpPr>
          <p:nvPr>
            <p:ph idx="1"/>
          </p:nvPr>
        </p:nvSpPr>
        <p:spPr>
          <a:xfrm>
            <a:off x="457200" y="1752600"/>
            <a:ext cx="8229600" cy="4798325"/>
          </a:xfrm>
        </p:spPr>
        <p:txBody>
          <a:bodyPr>
            <a:noAutofit/>
          </a:bodyPr>
          <a:lstStyle/>
          <a:p>
            <a:r>
              <a:rPr lang="en-US" sz="1600" b="1" dirty="0" smtClean="0"/>
              <a:t>Good News Corporation (GNC) - 501 C3 Nonprofit, </a:t>
            </a:r>
            <a:r>
              <a:rPr lang="en-US" sz="1600" b="1" dirty="0" err="1" smtClean="0"/>
              <a:t>est</a:t>
            </a:r>
            <a:r>
              <a:rPr lang="en-US" sz="1600" b="1" dirty="0" smtClean="0"/>
              <a:t> in 2002  The GNC mission is to find, receive &amp; create  TV/Radio/Podcast, Social Media, Print, Video Games and Events with Life Affirming, Thought </a:t>
            </a:r>
            <a:r>
              <a:rPr lang="en-US" sz="1600" b="1" dirty="0"/>
              <a:t>provoking </a:t>
            </a:r>
            <a:r>
              <a:rPr lang="en-US" sz="1600" b="1" dirty="0" smtClean="0"/>
              <a:t>Non-Violent </a:t>
            </a:r>
            <a:r>
              <a:rPr lang="en-US" sz="1600" b="1" dirty="0"/>
              <a:t>G</a:t>
            </a:r>
            <a:r>
              <a:rPr lang="en-US" sz="1600" b="1" dirty="0" smtClean="0"/>
              <a:t>ood </a:t>
            </a:r>
            <a:r>
              <a:rPr lang="en-US" sz="1600" b="1" dirty="0"/>
              <a:t>N</a:t>
            </a:r>
            <a:r>
              <a:rPr lang="en-US" sz="1600" b="1" dirty="0" smtClean="0"/>
              <a:t>ews Content. GNC has produced the International Day of Peace Concerts in Central Park, Times Square, Silicon Valley, Ca. since 2002. </a:t>
            </a:r>
          </a:p>
          <a:p>
            <a:r>
              <a:rPr lang="en-US" sz="1600" b="1" dirty="0" smtClean="0"/>
              <a:t> </a:t>
            </a:r>
          </a:p>
          <a:p>
            <a:r>
              <a:rPr lang="en-US" sz="1600" b="1" dirty="0" smtClean="0"/>
              <a:t>Production Partners of GNC are </a:t>
            </a:r>
            <a:r>
              <a:rPr lang="en-US" sz="1600" b="1" dirty="0"/>
              <a:t>Milestone Broadcast Corporation, (MBC), </a:t>
            </a:r>
            <a:r>
              <a:rPr lang="en-US" sz="1600" b="1" dirty="0" smtClean="0"/>
              <a:t>Est</a:t>
            </a:r>
            <a:r>
              <a:rPr lang="en-US" sz="1600" b="1" dirty="0"/>
              <a:t>. </a:t>
            </a:r>
            <a:r>
              <a:rPr lang="en-US" sz="1600" b="1" dirty="0" smtClean="0"/>
              <a:t>1985, a full service multicultural marketing and production organization, client’s Citibank, IBM, Delta Airlines, Sprint, US Postal, Western Union.  MBC has created over 6,000 Broadcasts on </a:t>
            </a:r>
            <a:r>
              <a:rPr lang="en-US" sz="1600" b="1" dirty="0" smtClean="0">
                <a:solidFill>
                  <a:srgbClr val="00B0F0"/>
                </a:solidFill>
                <a:hlinkClick r:id="rId2"/>
              </a:rPr>
              <a:t>www.goodnewsbroadcast.com</a:t>
            </a:r>
            <a:r>
              <a:rPr lang="en-US" sz="1600" b="1" dirty="0" smtClean="0">
                <a:solidFill>
                  <a:srgbClr val="00B0F0"/>
                </a:solidFill>
              </a:rPr>
              <a:t>.  </a:t>
            </a:r>
            <a:r>
              <a:rPr lang="en-US" sz="1600" b="1" dirty="0" smtClean="0"/>
              <a:t>Additional Production Partners have worked with Facebook, Google, Central Park/NY, Madison Square Garden and additional prominent venues. </a:t>
            </a:r>
          </a:p>
          <a:p>
            <a:endParaRPr lang="en-US" sz="1600" b="1" dirty="0"/>
          </a:p>
          <a:p>
            <a:r>
              <a:rPr lang="en-US" sz="1600" b="1" dirty="0" smtClean="0"/>
              <a:t>GNC has relationships with leading Public Relations Firms who will assist in promoting the events,  GNC’s partner MBC has long-term relationships with the multicultural, niche and general worldwide as MBC represented many. </a:t>
            </a:r>
          </a:p>
          <a:p>
            <a:r>
              <a:rPr lang="en-US" sz="1600" b="1" dirty="0" smtClean="0"/>
              <a:t>Paul Sladkus, Founder of GNC &amp; MBC:  </a:t>
            </a:r>
            <a:r>
              <a:rPr lang="en-US" sz="1600" b="1" dirty="0"/>
              <a:t>F</a:t>
            </a:r>
            <a:r>
              <a:rPr lang="en-US" sz="1600" b="1" dirty="0" smtClean="0"/>
              <a:t>ormer </a:t>
            </a:r>
            <a:r>
              <a:rPr lang="en-US" sz="1600" b="1" dirty="0"/>
              <a:t>CBS/PBS Production </a:t>
            </a:r>
            <a:r>
              <a:rPr lang="en-US" sz="1600" b="1" dirty="0" smtClean="0"/>
              <a:t>Executive. </a:t>
            </a:r>
            <a:r>
              <a:rPr lang="en-US" sz="1600" b="1" dirty="0"/>
              <a:t> </a:t>
            </a:r>
            <a:r>
              <a:rPr lang="en-US" sz="1600" b="1" dirty="0" smtClean="0"/>
              <a:t>Over 150 </a:t>
            </a:r>
            <a:r>
              <a:rPr lang="en-US" sz="1600" b="1" dirty="0"/>
              <a:t>Network Emmy Winning TV </a:t>
            </a:r>
            <a:r>
              <a:rPr lang="en-US" sz="1600" b="1" dirty="0" smtClean="0"/>
              <a:t>Shows. (All </a:t>
            </a:r>
            <a:r>
              <a:rPr lang="en-US" sz="1600" b="1" dirty="0"/>
              <a:t>In the Family, Sonny and Cher, Carol Burnett, and </a:t>
            </a:r>
            <a:r>
              <a:rPr lang="en-US" sz="1600" b="1" dirty="0" smtClean="0"/>
              <a:t>Love </a:t>
            </a:r>
            <a:r>
              <a:rPr lang="en-US" sz="1600" b="1" dirty="0"/>
              <a:t>of </a:t>
            </a:r>
            <a:r>
              <a:rPr lang="en-US" sz="1600" b="1" dirty="0" smtClean="0"/>
              <a:t>Life, PBS </a:t>
            </a:r>
            <a:r>
              <a:rPr lang="en-US" sz="1600" b="1" dirty="0"/>
              <a:t>Nature and Brain </a:t>
            </a:r>
            <a:r>
              <a:rPr lang="en-US" sz="1600" b="1" dirty="0" smtClean="0"/>
              <a:t>Series</a:t>
            </a:r>
            <a:r>
              <a:rPr lang="en-US" sz="1600" b="1" dirty="0"/>
              <a:t>)</a:t>
            </a:r>
            <a:endParaRPr lang="en-US" sz="1600" b="1" dirty="0" smtClean="0"/>
          </a:p>
          <a:p>
            <a:endParaRPr lang="en-US" sz="1600" dirty="0"/>
          </a:p>
          <a:p>
            <a:endParaRPr lang="en-US" sz="1600" dirty="0" smtClean="0"/>
          </a:p>
        </p:txBody>
      </p:sp>
    </p:spTree>
    <p:extLst>
      <p:ext uri="{BB962C8B-B14F-4D97-AF65-F5344CB8AC3E}">
        <p14:creationId xmlns:p14="http://schemas.microsoft.com/office/powerpoint/2010/main" val="6677219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04705" y="4648200"/>
            <a:ext cx="6553200" cy="457200"/>
          </a:xfrm>
        </p:spPr>
        <p:txBody>
          <a:bodyPr>
            <a:normAutofit fontScale="92500"/>
          </a:bodyPr>
          <a:lstStyle/>
          <a:p>
            <a:r>
              <a:rPr lang="en-US" dirty="0" smtClean="0"/>
              <a:t>Achieving World Peace  for the children</a:t>
            </a:r>
            <a:endParaRPr lang="en-US" dirty="0"/>
          </a:p>
        </p:txBody>
      </p:sp>
      <p:sp>
        <p:nvSpPr>
          <p:cNvPr id="3" name="Title 2"/>
          <p:cNvSpPr>
            <a:spLocks noGrp="1"/>
          </p:cNvSpPr>
          <p:nvPr>
            <p:ph type="ctrTitle"/>
          </p:nvPr>
        </p:nvSpPr>
        <p:spPr>
          <a:xfrm>
            <a:off x="604705" y="3330277"/>
            <a:ext cx="6629400" cy="1219201"/>
          </a:xfrm>
        </p:spPr>
        <p:txBody>
          <a:bodyPr/>
          <a:lstStyle/>
          <a:p>
            <a:r>
              <a:rPr lang="en-US" sz="3600" b="1" dirty="0" smtClean="0">
                <a:solidFill>
                  <a:srgbClr val="FF0000"/>
                </a:solidFill>
              </a:rPr>
              <a:t>Moment of Silence worldwide 9/21/2022 </a:t>
            </a:r>
            <a:endParaRPr lang="en-US" sz="3600" b="1" dirty="0">
              <a:solidFill>
                <a:srgbClr val="FF0000"/>
              </a:solidFill>
            </a:endParaRPr>
          </a:p>
        </p:txBody>
      </p:sp>
      <p:sp>
        <p:nvSpPr>
          <p:cNvPr id="7" name="TextBox 6"/>
          <p:cNvSpPr txBox="1"/>
          <p:nvPr/>
        </p:nvSpPr>
        <p:spPr>
          <a:xfrm>
            <a:off x="7732890" y="3687704"/>
            <a:ext cx="921926" cy="861774"/>
          </a:xfrm>
          <a:prstGeom prst="rect">
            <a:avLst/>
          </a:prstGeom>
          <a:noFill/>
        </p:spPr>
        <p:txBody>
          <a:bodyPr wrap="square" rtlCol="0">
            <a:spAutoFit/>
          </a:bodyPr>
          <a:lstStyle/>
          <a:p>
            <a:r>
              <a:rPr lang="en-US" sz="1000" dirty="0" smtClean="0"/>
              <a:t>A </a:t>
            </a:r>
          </a:p>
          <a:p>
            <a:r>
              <a:rPr lang="en-US" sz="1000" dirty="0" smtClean="0"/>
              <a:t>Good </a:t>
            </a:r>
          </a:p>
          <a:p>
            <a:r>
              <a:rPr lang="en-US" sz="1000" dirty="0" smtClean="0"/>
              <a:t>News </a:t>
            </a:r>
            <a:r>
              <a:rPr lang="en-US" sz="1000" dirty="0" err="1" smtClean="0"/>
              <a:t>NonProfit</a:t>
            </a:r>
            <a:r>
              <a:rPr lang="en-US" sz="1000" dirty="0" smtClean="0"/>
              <a:t> Project</a:t>
            </a:r>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965275" y="5476165"/>
            <a:ext cx="1123808" cy="1123808"/>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05245" y="5530971"/>
            <a:ext cx="979226" cy="979226"/>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063619" y="5530971"/>
            <a:ext cx="1308126" cy="979226"/>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
            <a:ext cx="9144000" cy="3316938"/>
          </a:xfrm>
          <a:prstGeom prst="rect">
            <a:avLst/>
          </a:prstGeom>
        </p:spPr>
      </p:pic>
    </p:spTree>
    <p:extLst>
      <p:ext uri="{BB962C8B-B14F-4D97-AF65-F5344CB8AC3E}">
        <p14:creationId xmlns:p14="http://schemas.microsoft.com/office/powerpoint/2010/main" val="25672097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ＭＳ Ｐ明朝"/>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Apothecary.thmx</Template>
  <TotalTime>17790</TotalTime>
  <Words>1194</Words>
  <Application>Microsoft Office PowerPoint</Application>
  <PresentationFormat>On-screen Show (4:3)</PresentationFormat>
  <Paragraphs>65</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Book Antiqua</vt:lpstr>
      <vt:lpstr>Calibri</vt:lpstr>
      <vt:lpstr>Century Gothic</vt:lpstr>
      <vt:lpstr>Apothecary</vt:lpstr>
      <vt:lpstr>Pause the world for peace thru Water Moment of Silence 9/21/22 AT 12 Noon</vt:lpstr>
      <vt:lpstr>The International Day of Peace September 21, 2022  - mission</vt:lpstr>
      <vt:lpstr> Peace messengers, celebrities, and leaders in the peace movement in the broadcast  </vt:lpstr>
      <vt:lpstr>New York, NY – September 11 &amp; 21 and broadcast worldwide: water AND peace &amp; END RACISM </vt:lpstr>
      <vt:lpstr>New  York City and the World Benefits </vt:lpstr>
      <vt:lpstr>HOPE Sponsor/donor Package “HOPE/LOVE/peace hero”</vt:lpstr>
      <vt:lpstr>Good News Corporation &amp; Partners Credentials</vt:lpstr>
      <vt:lpstr>Moment of Silence worldwide 9/21/2022 </vt:lpstr>
    </vt:vector>
  </TitlesOfParts>
  <Company>PR To the Trade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Moment OF SILENCE FOR PEACE</dc:title>
  <dc:creator>Regina  Kolbe</dc:creator>
  <cp:lastModifiedBy>Paul Sladkus</cp:lastModifiedBy>
  <cp:revision>107</cp:revision>
  <cp:lastPrinted>2015-06-15T19:36:02Z</cp:lastPrinted>
  <dcterms:created xsi:type="dcterms:W3CDTF">2015-06-10T15:19:55Z</dcterms:created>
  <dcterms:modified xsi:type="dcterms:W3CDTF">2022-09-06T03:12:11Z</dcterms:modified>
</cp:coreProperties>
</file>