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Lst>
  <p:notesMasterIdLst>
    <p:notesMasterId r:id="rId17"/>
  </p:notesMasterIdLst>
  <p:sldIdLst>
    <p:sldId id="256" r:id="rId2"/>
    <p:sldId id="292" r:id="rId3"/>
    <p:sldId id="293" r:id="rId4"/>
    <p:sldId id="295" r:id="rId5"/>
    <p:sldId id="296" r:id="rId6"/>
    <p:sldId id="298" r:id="rId7"/>
    <p:sldId id="299" r:id="rId8"/>
    <p:sldId id="304" r:id="rId9"/>
    <p:sldId id="270" r:id="rId10"/>
    <p:sldId id="262" r:id="rId11"/>
    <p:sldId id="278" r:id="rId12"/>
    <p:sldId id="302" r:id="rId13"/>
    <p:sldId id="280" r:id="rId14"/>
    <p:sldId id="276" r:id="rId15"/>
    <p:sldId id="265"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snapToObjects="1">
      <p:cViewPr varScale="1">
        <p:scale>
          <a:sx n="101" d="100"/>
          <a:sy n="101" d="100"/>
        </p:scale>
        <p:origin x="132" y="5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F7F1002-D1B5-495C-A500-13A67BE0BD0F}" type="datetimeFigureOut">
              <a:rPr lang="en-US" smtClean="0"/>
              <a:t>4/13/2023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B66C717-2C65-486E-95F4-6EC27D325D84}" type="slidenum">
              <a:rPr lang="en-US" smtClean="0"/>
              <a:t>‹#›</a:t>
            </a:fld>
            <a:endParaRPr lang="en-US"/>
          </a:p>
        </p:txBody>
      </p:sp>
    </p:spTree>
    <p:extLst>
      <p:ext uri="{BB962C8B-B14F-4D97-AF65-F5344CB8AC3E}">
        <p14:creationId xmlns:p14="http://schemas.microsoft.com/office/powerpoint/2010/main" val="243764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D8D91A-A2EE-4B54-B3C6-F6C67903BA9C}" type="datetime1">
              <a:rPr lang="en-US" smtClean="0"/>
              <a:pPr/>
              <a:t>4/13/2023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546099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B99C93-F56F-46AB-9EB8-53614A95B15F}" type="datetime1">
              <a:rPr lang="en-US" smtClean="0"/>
              <a:pPr/>
              <a:t>4/13/2023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96562749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B99C93-F56F-46AB-9EB8-53614A95B15F}" type="datetime1">
              <a:rPr lang="en-US" smtClean="0"/>
              <a:pPr/>
              <a:t>4/13/2023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3698896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B99C93-F56F-46AB-9EB8-53614A95B15F}" type="datetime1">
              <a:rPr lang="en-US" smtClean="0"/>
              <a:pPr/>
              <a:t>4/13/2023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293897708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B99C93-F56F-46AB-9EB8-53614A95B15F}" type="datetime1">
              <a:rPr lang="en-US" smtClean="0"/>
              <a:pPr/>
              <a:t>4/13/2023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8283260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B99C93-F56F-46AB-9EB8-53614A95B15F}" type="datetime1">
              <a:rPr lang="en-US" smtClean="0"/>
              <a:pPr/>
              <a:t>4/13/2023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14025179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9785C6-EBAF-49D5-AD4D-BABF4DFAAD59}" type="datetime1">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1238307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4/13/2023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46134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59A7B8-0EC4-44C9-AFEF-25E144F11C06}" type="datetime1">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3266987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BB47B5-C739-4DAE-AACD-CC58CA843AC4}" type="datetime1">
              <a:rPr lang="en-US" smtClean="0"/>
              <a:pPr/>
              <a:t>4/13/2023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80535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241011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1725843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70D3E6-EF16-4488-94A4-211508FE4682}" type="datetime1">
              <a:rPr lang="en-US" smtClean="0"/>
              <a:pPr/>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1646955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7FB3B-20DA-4D0E-BF16-8262B7156612}" type="datetime1">
              <a:rPr lang="en-US" smtClean="0"/>
              <a:pPr/>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1188822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C273C2C-6BD0-40EC-8D8D-4D51F089C5EB}" type="datetime1">
              <a:rPr lang="en-US" smtClean="0"/>
              <a:pPr/>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3132276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D377F5C-EDA7-4864-9756-35769B0E62CF}" type="datetime1">
              <a:rPr lang="en-US" smtClean="0"/>
              <a:pPr/>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1546425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B99C93-F56F-46AB-9EB8-53614A95B15F}" type="datetime1">
              <a:rPr lang="en-US" smtClean="0"/>
              <a:pPr/>
              <a:t>4/13/2023</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210387716"/>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hyperlink" Target="http://www.goodnewsbroadcast.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pausetheworldforpeace.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4705" y="4081658"/>
            <a:ext cx="6629400" cy="871341"/>
          </a:xfrm>
        </p:spPr>
        <p:txBody>
          <a:bodyPr/>
          <a:lstStyle/>
          <a:p>
            <a:r>
              <a:rPr lang="en-US" sz="1800" b="1" dirty="0" smtClean="0">
                <a:solidFill>
                  <a:srgbClr val="FF0000"/>
                </a:solidFill>
              </a:rPr>
              <a:t>4/22/23 Earth Day &amp; Water Day </a:t>
            </a:r>
            <a:r>
              <a:rPr lang="en-US" sz="1800" b="1" dirty="0" smtClean="0">
                <a:solidFill>
                  <a:srgbClr val="FF0000"/>
                </a:solidFill>
              </a:rPr>
              <a:t>Mother Earth Concert Times </a:t>
            </a:r>
            <a:r>
              <a:rPr lang="en-US" sz="1800" b="1" dirty="0" smtClean="0">
                <a:solidFill>
                  <a:srgbClr val="FF0000"/>
                </a:solidFill>
              </a:rPr>
              <a:t>Square - Announce </a:t>
            </a:r>
            <a:r>
              <a:rPr lang="en-US" sz="1800" b="1" dirty="0" smtClean="0">
                <a:solidFill>
                  <a:srgbClr val="FF0000"/>
                </a:solidFill>
              </a:rPr>
              <a:t>9/21/23</a:t>
            </a:r>
            <a:r>
              <a:rPr lang="en-US" sz="1800" b="1" dirty="0" smtClean="0">
                <a:solidFill>
                  <a:srgbClr val="FF0000"/>
                </a:solidFill>
              </a:rPr>
              <a:t>, International Day of Peace </a:t>
            </a:r>
            <a:endParaRPr lang="en-US" sz="1800" b="1" dirty="0">
              <a:solidFill>
                <a:srgbClr val="FF0000"/>
              </a:solidFill>
            </a:endParaRPr>
          </a:p>
        </p:txBody>
      </p:sp>
      <p:sp>
        <p:nvSpPr>
          <p:cNvPr id="2" name="Subtitle 1"/>
          <p:cNvSpPr>
            <a:spLocks noGrp="1"/>
          </p:cNvSpPr>
          <p:nvPr>
            <p:ph type="subTitle" idx="1"/>
          </p:nvPr>
        </p:nvSpPr>
        <p:spPr>
          <a:xfrm>
            <a:off x="604705" y="5089889"/>
            <a:ext cx="6553200" cy="386275"/>
          </a:xfrm>
        </p:spPr>
        <p:txBody>
          <a:bodyPr>
            <a:normAutofit/>
          </a:bodyPr>
          <a:lstStyle/>
          <a:p>
            <a:r>
              <a:rPr lang="en-US" dirty="0" smtClean="0"/>
              <a:t>Achieving World Peace  for the Children</a:t>
            </a:r>
            <a:endParaRPr lang="en-US" dirty="0"/>
          </a:p>
        </p:txBody>
      </p:sp>
      <p:sp>
        <p:nvSpPr>
          <p:cNvPr id="7" name="TextBox 6"/>
          <p:cNvSpPr txBox="1"/>
          <p:nvPr/>
        </p:nvSpPr>
        <p:spPr>
          <a:xfrm>
            <a:off x="7732890" y="3687704"/>
            <a:ext cx="921926" cy="861774"/>
          </a:xfrm>
          <a:prstGeom prst="rect">
            <a:avLst/>
          </a:prstGeom>
          <a:noFill/>
        </p:spPr>
        <p:txBody>
          <a:bodyPr wrap="square" rtlCol="0">
            <a:spAutoFit/>
          </a:bodyPr>
          <a:lstStyle/>
          <a:p>
            <a:r>
              <a:rPr lang="en-US" sz="1000" dirty="0" smtClean="0"/>
              <a:t>A </a:t>
            </a:r>
          </a:p>
          <a:p>
            <a:r>
              <a:rPr lang="en-US" sz="1000" dirty="0" smtClean="0"/>
              <a:t>Good </a:t>
            </a:r>
          </a:p>
          <a:p>
            <a:r>
              <a:rPr lang="en-US" sz="1000" dirty="0" smtClean="0"/>
              <a:t>News </a:t>
            </a:r>
            <a:r>
              <a:rPr lang="en-US" sz="1000" dirty="0" err="1" smtClean="0"/>
              <a:t>NonProfit</a:t>
            </a:r>
            <a:r>
              <a:rPr lang="en-US" sz="1000" dirty="0" smtClean="0"/>
              <a:t> Project</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65275" y="5476165"/>
            <a:ext cx="1123808" cy="1123808"/>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05245" y="5530971"/>
            <a:ext cx="979226" cy="979226"/>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63619" y="5530971"/>
            <a:ext cx="1308126" cy="979226"/>
          </a:xfrm>
          <a:prstGeom prst="rect">
            <a:avLst/>
          </a:prstGeom>
        </p:spPr>
      </p:pic>
      <p:pic>
        <p:nvPicPr>
          <p:cNvPr id="10" name="Picture 9"/>
          <p:cNvPicPr>
            <a:picLocks noChangeAspect="1"/>
          </p:cNvPicPr>
          <p:nvPr/>
        </p:nvPicPr>
        <p:blipFill>
          <a:blip r:embed="rId5"/>
          <a:stretch>
            <a:fillRect/>
          </a:stretch>
        </p:blipFill>
        <p:spPr>
          <a:xfrm>
            <a:off x="1079969" y="962024"/>
            <a:ext cx="6077936" cy="3119635"/>
          </a:xfrm>
          <a:prstGeom prst="rect">
            <a:avLst/>
          </a:prstGeom>
        </p:spPr>
      </p:pic>
    </p:spTree>
    <p:extLst>
      <p:ext uri="{BB962C8B-B14F-4D97-AF65-F5344CB8AC3E}">
        <p14:creationId xmlns:p14="http://schemas.microsoft.com/office/powerpoint/2010/main" val="3149619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Good News Corporation &amp; Partners</a:t>
            </a:r>
            <a:br>
              <a:rPr lang="en-US" sz="2800" b="1" dirty="0" smtClean="0"/>
            </a:br>
            <a:r>
              <a:rPr lang="en-US" sz="2800" b="1" dirty="0" smtClean="0"/>
              <a:t>Credentials &amp; </a:t>
            </a:r>
            <a:r>
              <a:rPr lang="en-US" sz="2800" b="1" dirty="0" err="1" smtClean="0"/>
              <a:t>Recommendatons</a:t>
            </a:r>
            <a:endParaRPr lang="en-US" sz="2800" b="1" dirty="0"/>
          </a:p>
        </p:txBody>
      </p:sp>
      <p:sp>
        <p:nvSpPr>
          <p:cNvPr id="3" name="Content Placeholder 2"/>
          <p:cNvSpPr>
            <a:spLocks noGrp="1"/>
          </p:cNvSpPr>
          <p:nvPr>
            <p:ph idx="1"/>
          </p:nvPr>
        </p:nvSpPr>
        <p:spPr>
          <a:xfrm>
            <a:off x="457200" y="1752600"/>
            <a:ext cx="8229600" cy="4798325"/>
          </a:xfrm>
        </p:spPr>
        <p:txBody>
          <a:bodyPr>
            <a:noAutofit/>
          </a:bodyPr>
          <a:lstStyle/>
          <a:p>
            <a:r>
              <a:rPr lang="en-US" sz="1600" b="1" dirty="0" smtClean="0"/>
              <a:t>Good News Corporation (GNC) - 501 C3 Nonprofit, </a:t>
            </a:r>
            <a:r>
              <a:rPr lang="en-US" sz="1600" b="1" dirty="0" err="1" smtClean="0"/>
              <a:t>est</a:t>
            </a:r>
            <a:r>
              <a:rPr lang="en-US" sz="1600" b="1" dirty="0" smtClean="0"/>
              <a:t> in 2002  The GNC mission is to find, receive &amp; create  TV/Radio/Podcast, Social Media, Print, Video Games and Events with Life Affirming, Thought </a:t>
            </a:r>
            <a:r>
              <a:rPr lang="en-US" sz="1600" b="1" dirty="0"/>
              <a:t>provoking </a:t>
            </a:r>
            <a:r>
              <a:rPr lang="en-US" sz="1600" b="1" dirty="0" smtClean="0"/>
              <a:t>Non-Violent </a:t>
            </a:r>
            <a:r>
              <a:rPr lang="en-US" sz="1600" b="1" dirty="0"/>
              <a:t>G</a:t>
            </a:r>
            <a:r>
              <a:rPr lang="en-US" sz="1600" b="1" dirty="0" smtClean="0"/>
              <a:t>ood </a:t>
            </a:r>
            <a:r>
              <a:rPr lang="en-US" sz="1600" b="1" dirty="0"/>
              <a:t>N</a:t>
            </a:r>
            <a:r>
              <a:rPr lang="en-US" sz="1600" b="1" dirty="0" smtClean="0"/>
              <a:t>ews Content. GNC has produced the International Day of Peace Concerts in Central Park, Times Square, Silicon Valley, Ca. since 2002. </a:t>
            </a:r>
            <a:r>
              <a:rPr lang="en-US" sz="1600" b="1" dirty="0" smtClean="0">
                <a:solidFill>
                  <a:srgbClr val="FF0000"/>
                </a:solidFill>
              </a:rPr>
              <a:t>GNC partnered with UNIFY to Broadcast our Peace Day, UNIFY received over 2 Billion Views on Peace Day, they will broadcast 9/11, amongst others.  We the World and their 11 Days of Global Unity are also partnering with us, est. 2002. </a:t>
            </a:r>
          </a:p>
          <a:p>
            <a:r>
              <a:rPr lang="en-US" sz="1600" b="1" dirty="0" smtClean="0">
                <a:solidFill>
                  <a:srgbClr val="FF0000"/>
                </a:solidFill>
              </a:rPr>
              <a:t> </a:t>
            </a:r>
            <a:r>
              <a:rPr lang="en-US" sz="1600" b="1" dirty="0" smtClean="0"/>
              <a:t>Production Partners of GNC are </a:t>
            </a:r>
            <a:r>
              <a:rPr lang="en-US" sz="1600" b="1" dirty="0"/>
              <a:t>Milestone Broadcast Corporation, (MBC), </a:t>
            </a:r>
            <a:r>
              <a:rPr lang="en-US" sz="1600" b="1" dirty="0" smtClean="0"/>
              <a:t>Est</a:t>
            </a:r>
            <a:r>
              <a:rPr lang="en-US" sz="1600" b="1" dirty="0"/>
              <a:t>. </a:t>
            </a:r>
            <a:r>
              <a:rPr lang="en-US" sz="1600" b="1" dirty="0" smtClean="0"/>
              <a:t>1985, a full service multicultural marketing and production organization, client’s Citibank, IBM, Delta Airlines, Sprint, US Postal, Western Union.  MBC has created over 6,000 Broadcasts on </a:t>
            </a:r>
            <a:r>
              <a:rPr lang="en-US" sz="1600" b="1" dirty="0" smtClean="0">
                <a:solidFill>
                  <a:srgbClr val="00B0F0"/>
                </a:solidFill>
                <a:hlinkClick r:id="rId2"/>
              </a:rPr>
              <a:t>www.goodnewsbroadcast.com</a:t>
            </a:r>
            <a:r>
              <a:rPr lang="en-US" sz="1600" b="1" dirty="0" smtClean="0">
                <a:solidFill>
                  <a:srgbClr val="00B0F0"/>
                </a:solidFill>
              </a:rPr>
              <a:t>.  </a:t>
            </a:r>
            <a:r>
              <a:rPr lang="en-US" sz="1600" b="1" dirty="0" smtClean="0">
                <a:solidFill>
                  <a:srgbClr val="FF0000"/>
                </a:solidFill>
              </a:rPr>
              <a:t>Additional Production Partners is DPS &amp; </a:t>
            </a:r>
            <a:r>
              <a:rPr lang="en-US" sz="1600" b="1" dirty="0" err="1" smtClean="0">
                <a:solidFill>
                  <a:srgbClr val="FF0000"/>
                </a:solidFill>
              </a:rPr>
              <a:t>XStream</a:t>
            </a:r>
            <a:r>
              <a:rPr lang="en-US" sz="1600" b="1" dirty="0" smtClean="0">
                <a:solidFill>
                  <a:srgbClr val="FF0000"/>
                </a:solidFill>
              </a:rPr>
              <a:t> who as worked in Times Square, Central Park/Great Lawn/NY, Madison Square Garden and additional prominent venues. </a:t>
            </a:r>
          </a:p>
          <a:p>
            <a:r>
              <a:rPr lang="en-US" sz="1600" b="1" dirty="0" smtClean="0"/>
              <a:t>GNC has relationships with leading Public Relations Firms who will assist in promoting the events,  GNC’s partner MBC has long-term relationships with the multicultural, niche and general worldwide as MBC represented many. Paul Sladkus, Founder of GNC &amp; MBC:  </a:t>
            </a:r>
            <a:r>
              <a:rPr lang="en-US" sz="1600" b="1" dirty="0"/>
              <a:t>F</a:t>
            </a:r>
            <a:r>
              <a:rPr lang="en-US" sz="1600" b="1" dirty="0" smtClean="0"/>
              <a:t>ormer </a:t>
            </a:r>
            <a:r>
              <a:rPr lang="en-US" sz="1600" b="1" dirty="0"/>
              <a:t>CBS/PBS Production </a:t>
            </a:r>
            <a:r>
              <a:rPr lang="en-US" sz="1600" b="1" dirty="0" smtClean="0"/>
              <a:t>Executive. </a:t>
            </a:r>
            <a:r>
              <a:rPr lang="en-US" sz="1600" b="1" dirty="0"/>
              <a:t> </a:t>
            </a:r>
            <a:r>
              <a:rPr lang="en-US" sz="1600" b="1" dirty="0" smtClean="0"/>
              <a:t>Over 150 </a:t>
            </a:r>
            <a:r>
              <a:rPr lang="en-US" sz="1600" b="1" dirty="0"/>
              <a:t>Network Emmy Winning TV </a:t>
            </a:r>
            <a:r>
              <a:rPr lang="en-US" sz="1600" b="1" dirty="0" smtClean="0"/>
              <a:t>Shows. (All </a:t>
            </a:r>
            <a:r>
              <a:rPr lang="en-US" sz="1600" b="1" dirty="0"/>
              <a:t>In the Family, Sonny and Cher, Carol Burnett, and </a:t>
            </a:r>
            <a:r>
              <a:rPr lang="en-US" sz="1600" b="1" dirty="0" smtClean="0"/>
              <a:t>Love </a:t>
            </a:r>
            <a:r>
              <a:rPr lang="en-US" sz="1600" b="1" dirty="0"/>
              <a:t>of </a:t>
            </a:r>
            <a:r>
              <a:rPr lang="en-US" sz="1600" b="1" dirty="0" smtClean="0"/>
              <a:t>Life, PBS </a:t>
            </a:r>
            <a:r>
              <a:rPr lang="en-US" sz="1600" b="1" dirty="0"/>
              <a:t>Nature and Brain </a:t>
            </a:r>
            <a:r>
              <a:rPr lang="en-US" sz="1600" b="1" dirty="0" smtClean="0"/>
              <a:t>Series</a:t>
            </a:r>
            <a:r>
              <a:rPr lang="en-US" sz="1600" b="1" dirty="0"/>
              <a:t>)</a:t>
            </a:r>
            <a:endParaRPr lang="en-US" sz="1600" b="1" dirty="0" smtClean="0"/>
          </a:p>
          <a:p>
            <a:endParaRPr lang="en-US" sz="1600" dirty="0"/>
          </a:p>
          <a:p>
            <a:endParaRPr lang="en-US" sz="1600" dirty="0" smtClean="0"/>
          </a:p>
        </p:txBody>
      </p:sp>
    </p:spTree>
    <p:extLst>
      <p:ext uri="{BB962C8B-B14F-4D97-AF65-F5344CB8AC3E}">
        <p14:creationId xmlns:p14="http://schemas.microsoft.com/office/powerpoint/2010/main" val="667721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60350" y="0"/>
            <a:ext cx="5366099" cy="6858000"/>
          </a:xfrm>
          <a:prstGeom prst="rect">
            <a:avLst/>
          </a:prstGeom>
        </p:spPr>
      </p:pic>
    </p:spTree>
    <p:extLst>
      <p:ext uri="{BB962C8B-B14F-4D97-AF65-F5344CB8AC3E}">
        <p14:creationId xmlns:p14="http://schemas.microsoft.com/office/powerpoint/2010/main" val="151228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166843"/>
            <a:ext cx="4572000" cy="4524315"/>
          </a:xfrm>
          <a:prstGeom prst="rect">
            <a:avLst/>
          </a:prstGeom>
        </p:spPr>
        <p:txBody>
          <a:bodyPr>
            <a:spAutoFit/>
          </a:bodyPr>
          <a:lstStyle/>
          <a:p>
            <a:r>
              <a:rPr lang="en-US"/>
              <a:t>Paul understands the operation and procedure of how to work within a space, abide by the rules, </a:t>
            </a:r>
          </a:p>
          <a:p>
            <a:r>
              <a:rPr lang="en-US" dirty="0"/>
              <a:t>and execute around the external obstacles of the permitted space, like the 400,000 people a day in </a:t>
            </a:r>
          </a:p>
          <a:p>
            <a:r>
              <a:rPr lang="en-US" dirty="0"/>
              <a:t>Times Square. Paul is a great communicator and wants to plan his event around the </a:t>
            </a:r>
          </a:p>
          <a:p>
            <a:r>
              <a:rPr lang="en-US" dirty="0"/>
              <a:t>recommendations of the venue managers. For Times Square, he always brings events with a </a:t>
            </a:r>
            <a:r>
              <a:rPr lang="en-US" dirty="0" err="1"/>
              <a:t>feelgood</a:t>
            </a:r>
            <a:r>
              <a:rPr lang="en-US" dirty="0"/>
              <a:t> message, and positive exclamation leaving the Square better than before. </a:t>
            </a:r>
          </a:p>
          <a:p>
            <a:r>
              <a:rPr lang="en-US" dirty="0"/>
              <a:t>I have found working with Paul easy, enjoyable, and respectful.</a:t>
            </a:r>
          </a:p>
        </p:txBody>
      </p:sp>
    </p:spTree>
    <p:extLst>
      <p:ext uri="{BB962C8B-B14F-4D97-AF65-F5344CB8AC3E}">
        <p14:creationId xmlns:p14="http://schemas.microsoft.com/office/powerpoint/2010/main" val="4157912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31486" y="0"/>
            <a:ext cx="5281027" cy="6858000"/>
          </a:xfrm>
          <a:prstGeom prst="rect">
            <a:avLst/>
          </a:prstGeom>
        </p:spPr>
      </p:pic>
    </p:spTree>
    <p:extLst>
      <p:ext uri="{BB962C8B-B14F-4D97-AF65-F5344CB8AC3E}">
        <p14:creationId xmlns:p14="http://schemas.microsoft.com/office/powerpoint/2010/main" val="2292887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UNIFY Facebook Community 130+Million Followers as of 12/15/22 </a:t>
            </a:r>
            <a:endParaRPr lang="en-US" sz="2800"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09600" y="2659688"/>
            <a:ext cx="6348413" cy="2883237"/>
          </a:xfrm>
        </p:spPr>
      </p:pic>
    </p:spTree>
    <p:extLst>
      <p:ext uri="{BB962C8B-B14F-4D97-AF65-F5344CB8AC3E}">
        <p14:creationId xmlns:p14="http://schemas.microsoft.com/office/powerpoint/2010/main" val="2260380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4704" y="3330277"/>
            <a:ext cx="7019105" cy="1219201"/>
          </a:xfrm>
        </p:spPr>
        <p:txBody>
          <a:bodyPr/>
          <a:lstStyle/>
          <a:p>
            <a:r>
              <a:rPr lang="en-US" sz="2800" b="1" dirty="0" smtClean="0">
                <a:solidFill>
                  <a:srgbClr val="FF0000"/>
                </a:solidFill>
              </a:rPr>
              <a:t>Next! Times Square </a:t>
            </a:r>
            <a:r>
              <a:rPr lang="en-US" sz="2800" b="1" dirty="0" smtClean="0">
                <a:solidFill>
                  <a:srgbClr val="FF0000"/>
                </a:solidFill>
              </a:rPr>
              <a:t>International </a:t>
            </a:r>
            <a:r>
              <a:rPr lang="en-US" sz="2800" b="1" dirty="0">
                <a:solidFill>
                  <a:srgbClr val="FF0000"/>
                </a:solidFill>
              </a:rPr>
              <a:t>Day of </a:t>
            </a:r>
            <a:r>
              <a:rPr lang="en-US" sz="2800" b="1" dirty="0" smtClean="0">
                <a:solidFill>
                  <a:srgbClr val="FF0000"/>
                </a:solidFill>
              </a:rPr>
              <a:t>Peace </a:t>
            </a:r>
            <a:r>
              <a:rPr lang="en-US" sz="2800" b="1" dirty="0" smtClean="0">
                <a:solidFill>
                  <a:srgbClr val="FF0000"/>
                </a:solidFill>
              </a:rPr>
              <a:t>9/21/23 &amp; Celebrity Concert TBD</a:t>
            </a:r>
            <a:endParaRPr lang="en-US" sz="2800" b="1" dirty="0">
              <a:solidFill>
                <a:srgbClr val="FF0000"/>
              </a:solidFill>
            </a:endParaRPr>
          </a:p>
        </p:txBody>
      </p:sp>
      <p:sp>
        <p:nvSpPr>
          <p:cNvPr id="2" name="Subtitle 1"/>
          <p:cNvSpPr>
            <a:spLocks noGrp="1"/>
          </p:cNvSpPr>
          <p:nvPr>
            <p:ph type="subTitle" idx="1"/>
          </p:nvPr>
        </p:nvSpPr>
        <p:spPr>
          <a:xfrm>
            <a:off x="604705" y="4648200"/>
            <a:ext cx="6553200" cy="457200"/>
          </a:xfrm>
        </p:spPr>
        <p:txBody>
          <a:bodyPr>
            <a:normAutofit/>
          </a:bodyPr>
          <a:lstStyle/>
          <a:p>
            <a:r>
              <a:rPr lang="en-US" dirty="0" smtClean="0"/>
              <a:t>Achieving World Peace for the Children</a:t>
            </a:r>
            <a:endParaRPr lang="en-US" dirty="0"/>
          </a:p>
        </p:txBody>
      </p:sp>
      <p:sp>
        <p:nvSpPr>
          <p:cNvPr id="7" name="TextBox 6"/>
          <p:cNvSpPr txBox="1"/>
          <p:nvPr/>
        </p:nvSpPr>
        <p:spPr>
          <a:xfrm>
            <a:off x="7732890" y="3687704"/>
            <a:ext cx="921926" cy="861774"/>
          </a:xfrm>
          <a:prstGeom prst="rect">
            <a:avLst/>
          </a:prstGeom>
          <a:noFill/>
        </p:spPr>
        <p:txBody>
          <a:bodyPr wrap="square" rtlCol="0">
            <a:spAutoFit/>
          </a:bodyPr>
          <a:lstStyle/>
          <a:p>
            <a:r>
              <a:rPr lang="en-US" sz="1000" dirty="0" smtClean="0"/>
              <a:t>A </a:t>
            </a:r>
          </a:p>
          <a:p>
            <a:r>
              <a:rPr lang="en-US" sz="1000" dirty="0" smtClean="0"/>
              <a:t>Good </a:t>
            </a:r>
          </a:p>
          <a:p>
            <a:r>
              <a:rPr lang="en-US" sz="1000" dirty="0" smtClean="0"/>
              <a:t>News </a:t>
            </a:r>
            <a:r>
              <a:rPr lang="en-US" sz="1000" dirty="0" err="1" smtClean="0"/>
              <a:t>NonProfit</a:t>
            </a:r>
            <a:r>
              <a:rPr lang="en-US" sz="1000" dirty="0" smtClean="0"/>
              <a:t> Project</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65275" y="5476165"/>
            <a:ext cx="1123808" cy="1123808"/>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05245" y="5530971"/>
            <a:ext cx="979226" cy="979226"/>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63619" y="5530971"/>
            <a:ext cx="1308126" cy="979226"/>
          </a:xfrm>
          <a:prstGeom prst="rect">
            <a:avLst/>
          </a:prstGeom>
        </p:spPr>
      </p:pic>
      <p:pic>
        <p:nvPicPr>
          <p:cNvPr id="4" name="Picture 3"/>
          <p:cNvPicPr>
            <a:picLocks noChangeAspect="1"/>
          </p:cNvPicPr>
          <p:nvPr/>
        </p:nvPicPr>
        <p:blipFill>
          <a:blip r:embed="rId5"/>
          <a:stretch>
            <a:fillRect/>
          </a:stretch>
        </p:blipFill>
        <p:spPr>
          <a:xfrm>
            <a:off x="1020384" y="174843"/>
            <a:ext cx="6078239" cy="2998807"/>
          </a:xfrm>
          <a:prstGeom prst="rect">
            <a:avLst/>
          </a:prstGeom>
        </p:spPr>
      </p:pic>
    </p:spTree>
    <p:extLst>
      <p:ext uri="{BB962C8B-B14F-4D97-AF65-F5344CB8AC3E}">
        <p14:creationId xmlns:p14="http://schemas.microsoft.com/office/powerpoint/2010/main" val="2567209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469" y="609600"/>
            <a:ext cx="6347713" cy="1493520"/>
          </a:xfrm>
        </p:spPr>
        <p:txBody>
          <a:bodyPr>
            <a:normAutofit fontScale="90000"/>
          </a:bodyPr>
          <a:lstStyle/>
          <a:p>
            <a:r>
              <a:rPr lang="en-US" sz="2700" b="1" dirty="0" smtClean="0"/>
              <a:t>EARTH DAY 4/22/2023 Times Square Broadcast Events TITLE, Peace, Love &amp; Hope Presenter Level Benefits and Audience. </a:t>
            </a:r>
            <a:r>
              <a:rPr lang="en-US" dirty="0"/>
              <a:t/>
            </a:r>
            <a:br>
              <a:rPr lang="en-US" dirty="0"/>
            </a:br>
            <a:endParaRPr lang="en-US" dirty="0"/>
          </a:p>
        </p:txBody>
      </p:sp>
      <p:sp>
        <p:nvSpPr>
          <p:cNvPr id="3" name="Content Placeholder 2"/>
          <p:cNvSpPr>
            <a:spLocks noGrp="1"/>
          </p:cNvSpPr>
          <p:nvPr>
            <p:ph idx="1"/>
          </p:nvPr>
        </p:nvSpPr>
        <p:spPr>
          <a:xfrm>
            <a:off x="506729" y="2103120"/>
            <a:ext cx="6347714" cy="4029683"/>
          </a:xfrm>
        </p:spPr>
        <p:txBody>
          <a:bodyPr>
            <a:normAutofit fontScale="25000" lnSpcReduction="20000"/>
          </a:bodyPr>
          <a:lstStyle/>
          <a:p>
            <a:r>
              <a:rPr lang="en-US" sz="5600" b="1" dirty="0" smtClean="0"/>
              <a:t>Good News Corporation, GNC, a 501 C 3 est. 2002 presents an invitation to become our TITLE Presenter or Peace/Love/Hope Level presenters for our Earth Day Broadcast Events.  Water &amp; Climate Change are one </a:t>
            </a:r>
            <a:r>
              <a:rPr lang="en-US" sz="5600" b="1" dirty="0"/>
              <a:t>of the most important </a:t>
            </a:r>
            <a:r>
              <a:rPr lang="en-US" sz="5600" b="1" dirty="0" smtClean="0"/>
              <a:t>concerns for </a:t>
            </a:r>
            <a:r>
              <a:rPr lang="en-US" sz="5600" b="1" dirty="0"/>
              <a:t>humankind’s survival </a:t>
            </a:r>
            <a:endParaRPr lang="en-US" sz="5600" b="1" dirty="0" smtClean="0"/>
          </a:p>
          <a:p>
            <a:r>
              <a:rPr lang="en-US" sz="5600" b="1" dirty="0" smtClean="0"/>
              <a:t>Our companies, Milestone Broadcast Corporation, est. 1985, along with GNC have helped many corporations increase awareness and create sales, i.e., Citibank, Delta, Sprint, Western Union, US Postal...leading ad agencies and more.   </a:t>
            </a:r>
          </a:p>
          <a:p>
            <a:r>
              <a:rPr lang="en-US" sz="5600" b="1" dirty="0" smtClean="0">
                <a:solidFill>
                  <a:srgbClr val="FF0000"/>
                </a:solidFill>
              </a:rPr>
              <a:t>Once we discuss more </a:t>
            </a:r>
            <a:r>
              <a:rPr lang="en-US" sz="5600" b="1" dirty="0">
                <a:solidFill>
                  <a:srgbClr val="FF0000"/>
                </a:solidFill>
              </a:rPr>
              <a:t>specifics based on </a:t>
            </a:r>
            <a:r>
              <a:rPr lang="en-US" sz="5600" b="1" dirty="0" smtClean="0">
                <a:solidFill>
                  <a:srgbClr val="FF0000"/>
                </a:solidFill>
              </a:rPr>
              <a:t>needs </a:t>
            </a:r>
            <a:r>
              <a:rPr lang="en-US" sz="5600" b="1" dirty="0">
                <a:solidFill>
                  <a:srgbClr val="FF0000"/>
                </a:solidFill>
              </a:rPr>
              <a:t>and targets…i.e., any </a:t>
            </a:r>
            <a:r>
              <a:rPr lang="en-US" sz="5600" b="1" u="sng" dirty="0">
                <a:solidFill>
                  <a:srgbClr val="FF0000"/>
                </a:solidFill>
              </a:rPr>
              <a:t>CSR, ESG, DIVERSITY, </a:t>
            </a:r>
            <a:r>
              <a:rPr lang="en-US" sz="5600" b="1" u="sng" dirty="0" smtClean="0">
                <a:solidFill>
                  <a:srgbClr val="FF0000"/>
                </a:solidFill>
              </a:rPr>
              <a:t>EARTH/WATER /Climate RELATIONSHIP that you pursue</a:t>
            </a:r>
            <a:r>
              <a:rPr lang="en-US" sz="5600" b="1" dirty="0" smtClean="0">
                <a:solidFill>
                  <a:srgbClr val="FF0000"/>
                </a:solidFill>
              </a:rPr>
              <a:t>, we will discuss how to build our Earth Day around the important work that you are already doing and support those that you do them with. Our </a:t>
            </a:r>
            <a:r>
              <a:rPr lang="en-US" sz="5600" b="1" dirty="0">
                <a:solidFill>
                  <a:srgbClr val="FF0000"/>
                </a:solidFill>
              </a:rPr>
              <a:t>desire is to meet and exceed your needs and targets.  </a:t>
            </a:r>
            <a:endParaRPr lang="en-US" sz="5600" dirty="0">
              <a:solidFill>
                <a:srgbClr val="FF0000"/>
              </a:solidFill>
            </a:endParaRPr>
          </a:p>
          <a:p>
            <a:r>
              <a:rPr lang="en-US" sz="5600" b="1" dirty="0"/>
              <a:t>WE ARE ALL ABOUT A WIN FOR YOU, WIN FOR US &amp; WIN FOR THE </a:t>
            </a:r>
            <a:endParaRPr lang="en-US" sz="5600" dirty="0"/>
          </a:p>
          <a:p>
            <a:pPr marL="0" indent="0">
              <a:buNone/>
            </a:pPr>
            <a:r>
              <a:rPr lang="en-US" sz="5600" b="1" dirty="0"/>
              <a:t> </a:t>
            </a:r>
            <a:r>
              <a:rPr lang="en-US" sz="5600" b="1" dirty="0" smtClean="0"/>
              <a:t>     EARTH </a:t>
            </a:r>
            <a:r>
              <a:rPr lang="en-US" sz="5600" b="1" dirty="0"/>
              <a:t>&amp; WATER &amp; PEOPLE, PLANTS &amp; ANIMALS OF THE </a:t>
            </a:r>
            <a:r>
              <a:rPr lang="en-US" sz="5600" b="1" dirty="0" smtClean="0"/>
              <a:t>WORLD</a:t>
            </a:r>
          </a:p>
          <a:p>
            <a:pPr marL="0" indent="0">
              <a:buNone/>
            </a:pPr>
            <a:r>
              <a:rPr lang="en-US" sz="5600" b="1" dirty="0" smtClean="0"/>
              <a:t>GNC WILL CREATE  5 Hour LIVE Broadcast on Earth Day, April 22, 2023 in Times Square. Our broadcast partners UNIFY has 130 Million Reach Facebook Followers. These events  strengthen the Good News, Positive Work, that is happening in the world for our Environment, </a:t>
            </a:r>
            <a:r>
              <a:rPr lang="en-US" sz="5600" b="1" dirty="0" smtClean="0">
                <a:solidFill>
                  <a:srgbClr val="FF0000"/>
                </a:solidFill>
              </a:rPr>
              <a:t>JOIN US </a:t>
            </a:r>
            <a:r>
              <a:rPr lang="en-US" sz="5600" b="1" dirty="0" smtClean="0"/>
              <a:t>on </a:t>
            </a:r>
            <a:r>
              <a:rPr lang="en-US" sz="5600" b="1" dirty="0" err="1" smtClean="0"/>
              <a:t>on</a:t>
            </a:r>
            <a:r>
              <a:rPr lang="en-US" sz="5600" b="1" dirty="0" smtClean="0"/>
              <a:t> Earth Day April 22, 2023.  </a:t>
            </a:r>
            <a:r>
              <a:rPr lang="en-US" sz="5600" b="1" u="sng" dirty="0" smtClean="0">
                <a:solidFill>
                  <a:srgbClr val="FF0000"/>
                </a:solidFill>
              </a:rPr>
              <a:t>WE ARE ALL IN THIS TOGETHER!  </a:t>
            </a:r>
          </a:p>
          <a:p>
            <a:pPr marL="0" indent="0">
              <a:buNone/>
            </a:pPr>
            <a:r>
              <a:rPr lang="en-US" sz="5600" b="1" dirty="0" smtClean="0"/>
              <a:t> </a:t>
            </a:r>
          </a:p>
          <a:p>
            <a:pPr marL="0" indent="0">
              <a:buNone/>
            </a:pPr>
            <a:endParaRPr lang="en-US" dirty="0"/>
          </a:p>
          <a:p>
            <a:endParaRPr lang="en-US" dirty="0"/>
          </a:p>
        </p:txBody>
      </p:sp>
    </p:spTree>
    <p:extLst>
      <p:ext uri="{BB962C8B-B14F-4D97-AF65-F5344CB8AC3E}">
        <p14:creationId xmlns:p14="http://schemas.microsoft.com/office/powerpoint/2010/main" val="1024715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Title Presenter Broadcast Benefits -</a:t>
            </a:r>
            <a:endParaRPr lang="en-US" dirty="0"/>
          </a:p>
        </p:txBody>
      </p:sp>
      <p:sp>
        <p:nvSpPr>
          <p:cNvPr id="3" name="Content Placeholder 2"/>
          <p:cNvSpPr>
            <a:spLocks noGrp="1"/>
          </p:cNvSpPr>
          <p:nvPr>
            <p:ph idx="1"/>
          </p:nvPr>
        </p:nvSpPr>
        <p:spPr/>
        <p:txBody>
          <a:bodyPr>
            <a:normAutofit fontScale="92500"/>
          </a:bodyPr>
          <a:lstStyle/>
          <a:p>
            <a:r>
              <a:rPr lang="en-US" b="1" dirty="0"/>
              <a:t>The Title Presenter representative/s and suggested performer can </a:t>
            </a:r>
            <a:r>
              <a:rPr lang="en-US" b="1" dirty="0" smtClean="0"/>
              <a:t>speak/perform </a:t>
            </a:r>
            <a:r>
              <a:rPr lang="en-US" b="1" dirty="0"/>
              <a:t>for </a:t>
            </a:r>
            <a:r>
              <a:rPr lang="en-US" b="1" dirty="0" smtClean="0"/>
              <a:t>15 minutes</a:t>
            </a:r>
            <a:r>
              <a:rPr lang="en-US" b="1" dirty="0"/>
              <a:t> </a:t>
            </a:r>
            <a:r>
              <a:rPr lang="en-US" b="1" dirty="0" smtClean="0"/>
              <a:t>at Water Day Press Conference &amp; 45 minutes at Earth Day Concert</a:t>
            </a:r>
          </a:p>
          <a:p>
            <a:r>
              <a:rPr lang="en-US" b="1" dirty="0"/>
              <a:t>Title Presenter can insert a </a:t>
            </a:r>
            <a:r>
              <a:rPr lang="en-US" b="1" dirty="0" smtClean="0"/>
              <a:t>video/s </a:t>
            </a:r>
            <a:r>
              <a:rPr lang="en-US" b="1" dirty="0"/>
              <a:t>into the </a:t>
            </a:r>
            <a:r>
              <a:rPr lang="en-US" b="1" dirty="0" smtClean="0"/>
              <a:t>events.  </a:t>
            </a:r>
          </a:p>
          <a:p>
            <a:r>
              <a:rPr lang="en-US" b="1" dirty="0"/>
              <a:t>Public Relations/Program, Signage  Soft Commercials/Sales - You will be included in all public relations, promotional materials, advertising and a publicity campaign. You can have signage on stage. As well name recognition and 2 minute commercial in all broadcasts/podcasts with your message at the beginning of the shows and at the end of the show. Title Funder will also will be mentioned </a:t>
            </a:r>
            <a:r>
              <a:rPr lang="en-US" b="1" dirty="0" smtClean="0"/>
              <a:t>and can show a commercial on each </a:t>
            </a:r>
            <a:r>
              <a:rPr lang="en-US" b="1" dirty="0"/>
              <a:t>hour, </a:t>
            </a:r>
            <a:r>
              <a:rPr lang="en-US" b="1" dirty="0" err="1"/>
              <a:t>aprox</a:t>
            </a:r>
            <a:r>
              <a:rPr lang="en-US" b="1" dirty="0"/>
              <a:t>.,of the 5 hour broadcast. </a:t>
            </a:r>
            <a:endParaRPr lang="en-US" dirty="0"/>
          </a:p>
          <a:p>
            <a:endParaRPr lang="en-US" dirty="0"/>
          </a:p>
        </p:txBody>
      </p:sp>
    </p:spTree>
    <p:extLst>
      <p:ext uri="{BB962C8B-B14F-4D97-AF65-F5344CB8AC3E}">
        <p14:creationId xmlns:p14="http://schemas.microsoft.com/office/powerpoint/2010/main" val="3999793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Title Presenter Benefits – Page Two</a:t>
            </a:r>
            <a:endParaRPr lang="en-US" dirty="0"/>
          </a:p>
        </p:txBody>
      </p:sp>
      <p:sp>
        <p:nvSpPr>
          <p:cNvPr id="3" name="Content Placeholder 2"/>
          <p:cNvSpPr>
            <a:spLocks noGrp="1"/>
          </p:cNvSpPr>
          <p:nvPr>
            <p:ph idx="1"/>
          </p:nvPr>
        </p:nvSpPr>
        <p:spPr/>
        <p:txBody>
          <a:bodyPr>
            <a:normAutofit/>
          </a:bodyPr>
          <a:lstStyle/>
          <a:p>
            <a:r>
              <a:rPr lang="en-US" b="1" dirty="0"/>
              <a:t>Non-Profit Contribution:  Title Earth and Water Presenter - One year exclusive package of recognition as the Title Presenter for the EARTH &amp; WATER DAYS activities in Times Square, NY:  Brought to you by:  xxx Company/Foundation/Philanthropist.   All funders will receive first refusal rights for 2024. Additionally, will have first right of refusal for our </a:t>
            </a:r>
            <a:r>
              <a:rPr lang="en-US" b="1" dirty="0" smtClean="0"/>
              <a:t>9/21/23 </a:t>
            </a:r>
            <a:r>
              <a:rPr lang="en-US" b="1" dirty="0"/>
              <a:t>International Day of Peace Times </a:t>
            </a:r>
            <a:r>
              <a:rPr lang="en-US" b="1" dirty="0" smtClean="0"/>
              <a:t>Square. Also we plan a Celebrity </a:t>
            </a:r>
            <a:r>
              <a:rPr lang="en-US" b="1" dirty="0"/>
              <a:t>Concert </a:t>
            </a:r>
            <a:r>
              <a:rPr lang="en-US" b="1" dirty="0" smtClean="0"/>
              <a:t>on 9/21/23 at </a:t>
            </a:r>
            <a:r>
              <a:rPr lang="en-US" b="1" dirty="0"/>
              <a:t>The Centennial Memorial Theater TBD.  Total Exclusive Funder: Non-Profit Contribution: $125,000. </a:t>
            </a:r>
            <a:r>
              <a:rPr lang="en-US" b="1" dirty="0" smtClean="0"/>
              <a:t>Any additional contribution will be used for marketing. </a:t>
            </a:r>
          </a:p>
          <a:p>
            <a:r>
              <a:rPr lang="en-US" b="1" dirty="0">
                <a:solidFill>
                  <a:schemeClr val="tx1"/>
                </a:solidFill>
              </a:rPr>
              <a:t>First Right of Refusal &amp; Non-profit Contribution</a:t>
            </a:r>
          </a:p>
          <a:p>
            <a:endParaRPr lang="en-US" dirty="0"/>
          </a:p>
        </p:txBody>
      </p:sp>
    </p:spTree>
    <p:extLst>
      <p:ext uri="{BB962C8B-B14F-4D97-AF65-F5344CB8AC3E}">
        <p14:creationId xmlns:p14="http://schemas.microsoft.com/office/powerpoint/2010/main" val="16410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Peace Funder Benefits </a:t>
            </a:r>
            <a:endParaRPr lang="en-US" dirty="0"/>
          </a:p>
        </p:txBody>
      </p:sp>
      <p:sp>
        <p:nvSpPr>
          <p:cNvPr id="3" name="Content Placeholder 2"/>
          <p:cNvSpPr>
            <a:spLocks noGrp="1"/>
          </p:cNvSpPr>
          <p:nvPr>
            <p:ph idx="1"/>
          </p:nvPr>
        </p:nvSpPr>
        <p:spPr/>
        <p:txBody>
          <a:bodyPr>
            <a:normAutofit fontScale="85000" lnSpcReduction="10000"/>
          </a:bodyPr>
          <a:lstStyle/>
          <a:p>
            <a:pPr lvl="0"/>
            <a:r>
              <a:rPr lang="en-US" b="1" dirty="0" smtClean="0"/>
              <a:t>World </a:t>
            </a:r>
            <a:r>
              <a:rPr lang="en-US" b="1" dirty="0"/>
              <a:t>Water Day </a:t>
            </a:r>
            <a:r>
              <a:rPr lang="en-US" b="1" dirty="0" smtClean="0"/>
              <a:t>Virtual Press </a:t>
            </a:r>
            <a:r>
              <a:rPr lang="en-US" b="1" dirty="0"/>
              <a:t>Conference Wednesday 3/22/23 - Speak for 7</a:t>
            </a:r>
            <a:r>
              <a:rPr lang="en-US" b="1" dirty="0" smtClean="0"/>
              <a:t> </a:t>
            </a:r>
            <a:r>
              <a:rPr lang="en-US" b="1" dirty="0"/>
              <a:t>minutes, including short video.</a:t>
            </a:r>
            <a:endParaRPr lang="en-US" dirty="0"/>
          </a:p>
          <a:p>
            <a:pPr lvl="0"/>
            <a:r>
              <a:rPr lang="en-US" b="1" dirty="0"/>
              <a:t>Earth Day Concert Times Square Saturday 4/22/23  - Speak/Suggested Talent/Video  for </a:t>
            </a:r>
            <a:r>
              <a:rPr lang="en-US" b="1" dirty="0" smtClean="0"/>
              <a:t>20 </a:t>
            </a:r>
            <a:r>
              <a:rPr lang="en-US" b="1" dirty="0"/>
              <a:t>minutes</a:t>
            </a:r>
            <a:endParaRPr lang="en-US" dirty="0"/>
          </a:p>
          <a:p>
            <a:pPr lvl="0"/>
            <a:r>
              <a:rPr lang="en-US" b="1" dirty="0"/>
              <a:t>Public Relations/Program, Signage, Soft Commercials/Sales - Commercial 1 minute open/close. You can have signage on the side stations in Duffy Square. Mentioned each hour, </a:t>
            </a:r>
            <a:r>
              <a:rPr lang="en-US" b="1" dirty="0" err="1"/>
              <a:t>aprox</a:t>
            </a:r>
            <a:r>
              <a:rPr lang="en-US" b="1" dirty="0"/>
              <a:t>.,of the 5 hour broadcast.</a:t>
            </a:r>
            <a:endParaRPr lang="en-US" dirty="0"/>
          </a:p>
          <a:p>
            <a:pPr lvl="0"/>
            <a:r>
              <a:rPr lang="en-US" b="1" dirty="0"/>
              <a:t>Audience – All benefits, similar to Title Sponsor. </a:t>
            </a:r>
            <a:endParaRPr lang="en-US" dirty="0"/>
          </a:p>
          <a:p>
            <a:pPr lvl="0"/>
            <a:r>
              <a:rPr lang="en-US" b="1" dirty="0"/>
              <a:t>Non-Profit Contribution:  Title Earth and Water Presenter - PEACE FUNDER  funders will receive first refusal rights for 2024. Additionally, will have first right of refusal for our </a:t>
            </a:r>
            <a:r>
              <a:rPr lang="en-US" b="1" dirty="0" smtClean="0"/>
              <a:t>9/21 </a:t>
            </a:r>
            <a:r>
              <a:rPr lang="en-US" b="1" dirty="0"/>
              <a:t>International Day of Peace Times Square, Celebrity Concert at The Centennial Memorial Theater TBD.  Total Exclusive Funder: Non-Profit Contribution: $50,000</a:t>
            </a:r>
            <a:endParaRPr lang="en-US" dirty="0"/>
          </a:p>
          <a:p>
            <a:endParaRPr lang="en-US" dirty="0"/>
          </a:p>
        </p:txBody>
      </p:sp>
    </p:spTree>
    <p:extLst>
      <p:ext uri="{BB962C8B-B14F-4D97-AF65-F5344CB8AC3E}">
        <p14:creationId xmlns:p14="http://schemas.microsoft.com/office/powerpoint/2010/main" val="2859916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Love Funder Benefits</a:t>
            </a:r>
            <a:endParaRPr lang="en-US" dirty="0"/>
          </a:p>
        </p:txBody>
      </p:sp>
      <p:sp>
        <p:nvSpPr>
          <p:cNvPr id="3" name="Content Placeholder 2"/>
          <p:cNvSpPr>
            <a:spLocks noGrp="1"/>
          </p:cNvSpPr>
          <p:nvPr>
            <p:ph idx="1"/>
          </p:nvPr>
        </p:nvSpPr>
        <p:spPr/>
        <p:txBody>
          <a:bodyPr>
            <a:normAutofit fontScale="85000" lnSpcReduction="10000"/>
          </a:bodyPr>
          <a:lstStyle/>
          <a:p>
            <a:pPr lvl="0"/>
            <a:r>
              <a:rPr lang="en-US" b="1" dirty="0"/>
              <a:t>World Water Day Times Square Press Conference Wednesday 3/22/23 - Speak for </a:t>
            </a:r>
            <a:r>
              <a:rPr lang="en-US" b="1" dirty="0" smtClean="0"/>
              <a:t>4 </a:t>
            </a:r>
            <a:r>
              <a:rPr lang="en-US" b="1" dirty="0"/>
              <a:t>minutes, including short video.</a:t>
            </a:r>
            <a:endParaRPr lang="en-US" dirty="0"/>
          </a:p>
          <a:p>
            <a:pPr lvl="0"/>
            <a:r>
              <a:rPr lang="en-US" b="1" dirty="0"/>
              <a:t>Earth Day Concert Times Square Saturday 4/22/23  - Speak/Suggested Talent/Video  for </a:t>
            </a:r>
            <a:r>
              <a:rPr lang="en-US" b="1" dirty="0" smtClean="0"/>
              <a:t>10 </a:t>
            </a:r>
            <a:r>
              <a:rPr lang="en-US" b="1" dirty="0"/>
              <a:t>minutes</a:t>
            </a:r>
            <a:endParaRPr lang="en-US" dirty="0"/>
          </a:p>
          <a:p>
            <a:pPr lvl="0"/>
            <a:r>
              <a:rPr lang="en-US" b="1" dirty="0"/>
              <a:t>Public Relations/Program, Signage, Soft Commercials/Sales - Commercial 30 second minute open/close. You can have signage on the side stations in Duffy Square. Mentioned each hour, </a:t>
            </a:r>
            <a:r>
              <a:rPr lang="en-US" b="1" dirty="0" err="1"/>
              <a:t>aprox</a:t>
            </a:r>
            <a:r>
              <a:rPr lang="en-US" b="1" dirty="0"/>
              <a:t>.,of the 5 hour broadcast.</a:t>
            </a:r>
            <a:endParaRPr lang="en-US" dirty="0"/>
          </a:p>
          <a:p>
            <a:pPr lvl="0"/>
            <a:r>
              <a:rPr lang="en-US" b="1" dirty="0"/>
              <a:t>Audience – All benefits, similar to Title Sponsor. </a:t>
            </a:r>
            <a:endParaRPr lang="en-US" dirty="0"/>
          </a:p>
          <a:p>
            <a:pPr lvl="0"/>
            <a:r>
              <a:rPr lang="en-US" b="1" dirty="0"/>
              <a:t>Non-Profit Contribution:  Title Earth and Water Presenter – LOVE FUNDER will receive first refusal rights for 2024. Additionally, will have first right of refusal for our </a:t>
            </a:r>
            <a:r>
              <a:rPr lang="en-US" b="1" dirty="0" smtClean="0"/>
              <a:t>9/21 </a:t>
            </a:r>
            <a:r>
              <a:rPr lang="en-US" b="1" dirty="0"/>
              <a:t>International Day of Peace Times Square, Celebrity Concert at The Centennial Memorial Theater TBD.  Total Exclusive Funder: Non-Profit Contribution: $25,000</a:t>
            </a:r>
            <a:endParaRPr lang="en-US" dirty="0"/>
          </a:p>
          <a:p>
            <a:endParaRPr lang="en-US" dirty="0"/>
          </a:p>
        </p:txBody>
      </p:sp>
    </p:spTree>
    <p:extLst>
      <p:ext uri="{BB962C8B-B14F-4D97-AF65-F5344CB8AC3E}">
        <p14:creationId xmlns:p14="http://schemas.microsoft.com/office/powerpoint/2010/main" val="730771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Hope Funder Benefits</a:t>
            </a:r>
            <a:endParaRPr lang="en-US" dirty="0"/>
          </a:p>
        </p:txBody>
      </p:sp>
      <p:sp>
        <p:nvSpPr>
          <p:cNvPr id="3" name="Content Placeholder 2"/>
          <p:cNvSpPr>
            <a:spLocks noGrp="1"/>
          </p:cNvSpPr>
          <p:nvPr>
            <p:ph idx="1"/>
          </p:nvPr>
        </p:nvSpPr>
        <p:spPr/>
        <p:txBody>
          <a:bodyPr>
            <a:normAutofit fontScale="85000" lnSpcReduction="10000"/>
          </a:bodyPr>
          <a:lstStyle/>
          <a:p>
            <a:pPr lvl="0"/>
            <a:r>
              <a:rPr lang="en-US" b="1" dirty="0"/>
              <a:t>World Water Day Times Square Press Conference Wednesday 3/22/23 - Speak for </a:t>
            </a:r>
            <a:r>
              <a:rPr lang="en-US" b="1" dirty="0" smtClean="0"/>
              <a:t>2 </a:t>
            </a:r>
            <a:r>
              <a:rPr lang="en-US" b="1" dirty="0"/>
              <a:t>minutes, including short video.</a:t>
            </a:r>
            <a:endParaRPr lang="en-US" dirty="0"/>
          </a:p>
          <a:p>
            <a:pPr lvl="0"/>
            <a:r>
              <a:rPr lang="en-US" b="1" dirty="0"/>
              <a:t>Earth Day Concert Times Square Saturday 4/22/23  - Speak/Suggested Talent/Video  for 4</a:t>
            </a:r>
            <a:r>
              <a:rPr lang="en-US" b="1" dirty="0" smtClean="0"/>
              <a:t> </a:t>
            </a:r>
            <a:r>
              <a:rPr lang="en-US" b="1" dirty="0"/>
              <a:t>minutes</a:t>
            </a:r>
            <a:endParaRPr lang="en-US" dirty="0"/>
          </a:p>
          <a:p>
            <a:pPr lvl="0"/>
            <a:r>
              <a:rPr lang="en-US" b="1" dirty="0"/>
              <a:t>Public Relations/Program, Signage, Soft Commercials/Sales - Commercial 15 second minute open/close. You can have signage on the side stations in Duffy Square. Mentioned each hour, </a:t>
            </a:r>
            <a:r>
              <a:rPr lang="en-US" b="1" dirty="0" err="1"/>
              <a:t>aprox</a:t>
            </a:r>
            <a:r>
              <a:rPr lang="en-US" b="1" dirty="0"/>
              <a:t>.,of the 5 hour broadcast.</a:t>
            </a:r>
            <a:endParaRPr lang="en-US" dirty="0"/>
          </a:p>
          <a:p>
            <a:pPr lvl="0"/>
            <a:r>
              <a:rPr lang="en-US" b="1" dirty="0"/>
              <a:t>Audience – All benefits, similar to Title Sponsor. </a:t>
            </a:r>
            <a:endParaRPr lang="en-US" dirty="0"/>
          </a:p>
          <a:p>
            <a:pPr lvl="0"/>
            <a:r>
              <a:rPr lang="en-US" b="1" dirty="0"/>
              <a:t>Non-Profit Contribution:  Title Earth and Water Presenter – HOPE FUNDER will receive first refusal rights for 2024. Additionally, will have first right of refusal for our </a:t>
            </a:r>
            <a:r>
              <a:rPr lang="en-US" b="1" dirty="0" smtClean="0"/>
              <a:t>9/21 </a:t>
            </a:r>
            <a:r>
              <a:rPr lang="en-US" b="1" dirty="0"/>
              <a:t>International Day of Peace Times Square, Celebrity Concert at The Centennial Memorial Theater TBD.  Total Exclusive Funder: Non-Profit Contribution: $10,000</a:t>
            </a:r>
            <a:endParaRPr lang="en-US" dirty="0"/>
          </a:p>
          <a:p>
            <a:endParaRPr lang="en-US" dirty="0"/>
          </a:p>
        </p:txBody>
      </p:sp>
    </p:spTree>
    <p:extLst>
      <p:ext uri="{BB962C8B-B14F-4D97-AF65-F5344CB8AC3E}">
        <p14:creationId xmlns:p14="http://schemas.microsoft.com/office/powerpoint/2010/main" val="2701880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t>Audience</a:t>
            </a:r>
          </a:p>
        </p:txBody>
      </p:sp>
      <p:sp>
        <p:nvSpPr>
          <p:cNvPr id="3" name="Content Placeholder 2"/>
          <p:cNvSpPr>
            <a:spLocks noGrp="1"/>
          </p:cNvSpPr>
          <p:nvPr>
            <p:ph idx="1"/>
          </p:nvPr>
        </p:nvSpPr>
        <p:spPr>
          <a:xfrm>
            <a:off x="609599" y="1504950"/>
            <a:ext cx="6347714" cy="5353050"/>
          </a:xfrm>
        </p:spPr>
        <p:txBody>
          <a:bodyPr>
            <a:normAutofit fontScale="77500" lnSpcReduction="20000"/>
          </a:bodyPr>
          <a:lstStyle/>
          <a:p>
            <a:r>
              <a:rPr lang="en-US" dirty="0"/>
              <a:t>www.UNIFY.org  will broadcast our event and has over 130 Million Viewers </a:t>
            </a:r>
            <a:r>
              <a:rPr lang="en-US" dirty="0" smtClean="0"/>
              <a:t>Reach on </a:t>
            </a:r>
            <a:r>
              <a:rPr lang="en-US" dirty="0"/>
              <a:t>Facebook. UNIFY’S International Day of Peace some years ago, according to the UN received 2 Billion Views for Peace Day</a:t>
            </a:r>
            <a:r>
              <a:rPr lang="en-US" dirty="0" smtClean="0"/>
              <a:t>.</a:t>
            </a:r>
          </a:p>
          <a:p>
            <a:r>
              <a:rPr lang="en-US" dirty="0" err="1" smtClean="0"/>
              <a:t>Weiwei</a:t>
            </a:r>
            <a:r>
              <a:rPr lang="en-US" dirty="0" smtClean="0"/>
              <a:t>, Chinese Superstar Broadcaster, 200 </a:t>
            </a:r>
            <a:r>
              <a:rPr lang="en-US" smtClean="0"/>
              <a:t>Million followers TBD</a:t>
            </a:r>
            <a:endParaRPr lang="en-US" dirty="0"/>
          </a:p>
          <a:p>
            <a:r>
              <a:rPr lang="en-US" dirty="0"/>
              <a:t>Good News Broadcast, est. 1998, receives </a:t>
            </a:r>
            <a:r>
              <a:rPr lang="en-US" dirty="0" err="1"/>
              <a:t>aprox</a:t>
            </a:r>
            <a:r>
              <a:rPr lang="en-US" dirty="0"/>
              <a:t>. 100,000 views per month on Youtube.com/Good News Broadcast. We have our Series, The Water Hour and 100’s of environment programs.  </a:t>
            </a:r>
          </a:p>
          <a:p>
            <a:r>
              <a:rPr lang="en-US" dirty="0"/>
              <a:t>Social &amp; Print Media – Good News has 30,000, we are in discussion with </a:t>
            </a:r>
            <a:r>
              <a:rPr lang="en-US" dirty="0" err="1"/>
              <a:t>Tik</a:t>
            </a:r>
            <a:r>
              <a:rPr lang="en-US" dirty="0"/>
              <a:t> </a:t>
            </a:r>
            <a:r>
              <a:rPr lang="en-US" dirty="0" err="1"/>
              <a:t>Tok</a:t>
            </a:r>
            <a:r>
              <a:rPr lang="en-US" dirty="0"/>
              <a:t> for their specific social outreach and some of the world’s largest Earth &amp; Water Organizations to partner.   </a:t>
            </a:r>
          </a:p>
          <a:p>
            <a:r>
              <a:rPr lang="en-US" dirty="0"/>
              <a:t>We will be giving the TV/Podcast shows to the world for free. Audience TBD The exact amount of viewers  depends on who picks up the broadcast</a:t>
            </a:r>
            <a:r>
              <a:rPr lang="en-US" dirty="0" smtClean="0"/>
              <a:t>. A China Partner with 300 Million followers TBD</a:t>
            </a:r>
            <a:endParaRPr lang="en-US" dirty="0"/>
          </a:p>
          <a:p>
            <a:r>
              <a:rPr lang="en-US" dirty="0"/>
              <a:t>PBS - We plan to offer an edited program to PBS as well and our local community channels, just in NY, NY 300,000 households, but no commercials where we </a:t>
            </a:r>
            <a:r>
              <a:rPr lang="en-US" dirty="0" smtClean="0"/>
              <a:t>produce a </a:t>
            </a:r>
            <a:r>
              <a:rPr lang="en-US" dirty="0"/>
              <a:t>show </a:t>
            </a:r>
            <a:r>
              <a:rPr lang="en-US" dirty="0" smtClean="0"/>
              <a:t>very often. We </a:t>
            </a:r>
            <a:r>
              <a:rPr lang="en-US" dirty="0"/>
              <a:t>have the time already with our partner, WE.net.  Speaking at our events is effective for PBS and non-commercial channels. </a:t>
            </a:r>
          </a:p>
          <a:p>
            <a:r>
              <a:rPr lang="en-US" dirty="0" err="1"/>
              <a:t>MetaVerse</a:t>
            </a:r>
            <a:r>
              <a:rPr lang="en-US" dirty="0"/>
              <a:t> Groups state that they have Millions, and we are in discussions. TBD </a:t>
            </a:r>
          </a:p>
          <a:p>
            <a:r>
              <a:rPr lang="en-US" dirty="0"/>
              <a:t>The Presenting Funder’s social communities and websites, and marketing can utilize our logo, </a:t>
            </a:r>
            <a:r>
              <a:rPr lang="en-US" dirty="0" err="1"/>
              <a:t>pr</a:t>
            </a:r>
            <a:r>
              <a:rPr lang="en-US" dirty="0"/>
              <a:t> and video from the event. </a:t>
            </a:r>
          </a:p>
          <a:p>
            <a:r>
              <a:rPr lang="en-US" dirty="0"/>
              <a:t>Print readership from public relations  TBD. </a:t>
            </a:r>
          </a:p>
          <a:p>
            <a:r>
              <a:rPr lang="en-US" dirty="0"/>
              <a:t>Times Square averages 400,000 people a day walking in the Square. </a:t>
            </a:r>
          </a:p>
          <a:p>
            <a:endParaRPr lang="en-US" dirty="0"/>
          </a:p>
        </p:txBody>
      </p:sp>
    </p:spTree>
    <p:extLst>
      <p:ext uri="{BB962C8B-B14F-4D97-AF65-F5344CB8AC3E}">
        <p14:creationId xmlns:p14="http://schemas.microsoft.com/office/powerpoint/2010/main" val="2826475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hlinkClick r:id="rId2"/>
              </a:rPr>
              <a:t>www.Pause the worldforpeace.org  </a:t>
            </a:r>
            <a:r>
              <a:rPr lang="en-US" dirty="0" smtClean="0"/>
              <a:t>website</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609600" y="2561773"/>
            <a:ext cx="6348413" cy="3079066"/>
          </a:xfrm>
        </p:spPr>
      </p:pic>
    </p:spTree>
    <p:extLst>
      <p:ext uri="{BB962C8B-B14F-4D97-AF65-F5344CB8AC3E}">
        <p14:creationId xmlns:p14="http://schemas.microsoft.com/office/powerpoint/2010/main" val="2093395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47554</TotalTime>
  <Words>1641</Words>
  <Application>Microsoft Office PowerPoint</Application>
  <PresentationFormat>On-screen Show (4:3)</PresentationFormat>
  <Paragraphs>65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Trebuchet MS</vt:lpstr>
      <vt:lpstr>Wingdings 3</vt:lpstr>
      <vt:lpstr>Facet</vt:lpstr>
      <vt:lpstr>4/22/23 Earth Day &amp; Water Day Mother Earth Concert Times Square - Announce 9/21/23, International Day of Peace </vt:lpstr>
      <vt:lpstr>EARTH DAY 4/22/2023 Times Square Broadcast Events TITLE, Peace, Love &amp; Hope Presenter Level Benefits and Audience.  </vt:lpstr>
      <vt:lpstr>Title Presenter Broadcast Benefits -</vt:lpstr>
      <vt:lpstr>Title Presenter Benefits – Page Two</vt:lpstr>
      <vt:lpstr>Peace Funder Benefits </vt:lpstr>
      <vt:lpstr>Love Funder Benefits</vt:lpstr>
      <vt:lpstr>Hope Funder Benefits</vt:lpstr>
      <vt:lpstr> Audience</vt:lpstr>
      <vt:lpstr>www.Pause the worldforpeace.org  website</vt:lpstr>
      <vt:lpstr>Good News Corporation &amp; Partners Credentials &amp; Recommendatons</vt:lpstr>
      <vt:lpstr>PowerPoint Presentation</vt:lpstr>
      <vt:lpstr>PowerPoint Presentation</vt:lpstr>
      <vt:lpstr>PowerPoint Presentation</vt:lpstr>
      <vt:lpstr>UNIFY Facebook Community 130+Million Followers as of 12/15/22 </vt:lpstr>
      <vt:lpstr>Next! Times Square International Day of Peace 9/21/23 &amp; Celebrity Concert TBD</vt:lpstr>
    </vt:vector>
  </TitlesOfParts>
  <Company>PR To the Trade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Moment OF SILENCE FOR PEACE</dc:title>
  <dc:creator>Regina  Kolbe</dc:creator>
  <cp:lastModifiedBy>Paul Sladkus</cp:lastModifiedBy>
  <cp:revision>236</cp:revision>
  <cp:lastPrinted>2015-06-15T19:36:02Z</cp:lastPrinted>
  <dcterms:created xsi:type="dcterms:W3CDTF">2015-06-10T15:19:55Z</dcterms:created>
  <dcterms:modified xsi:type="dcterms:W3CDTF">2023-04-13T18:23:08Z</dcterms:modified>
</cp:coreProperties>
</file>